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0"/>
  </p:notesMasterIdLst>
  <p:sldIdLst>
    <p:sldId id="285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5" r:id="rId13"/>
    <p:sldId id="266" r:id="rId14"/>
    <p:sldId id="267" r:id="rId15"/>
    <p:sldId id="279" r:id="rId16"/>
    <p:sldId id="278" r:id="rId17"/>
    <p:sldId id="281" r:id="rId18"/>
    <p:sldId id="280" r:id="rId19"/>
    <p:sldId id="268" r:id="rId20"/>
    <p:sldId id="269" r:id="rId21"/>
    <p:sldId id="274" r:id="rId22"/>
    <p:sldId id="275" r:id="rId23"/>
    <p:sldId id="276" r:id="rId24"/>
    <p:sldId id="273" r:id="rId25"/>
    <p:sldId id="271" r:id="rId26"/>
    <p:sldId id="272" r:id="rId27"/>
    <p:sldId id="424" r:id="rId28"/>
    <p:sldId id="425" r:id="rId29"/>
    <p:sldId id="426" r:id="rId30"/>
    <p:sldId id="286" r:id="rId31"/>
    <p:sldId id="378" r:id="rId32"/>
    <p:sldId id="287" r:id="rId33"/>
    <p:sldId id="289" r:id="rId34"/>
    <p:sldId id="290" r:id="rId35"/>
    <p:sldId id="379" r:id="rId36"/>
    <p:sldId id="291" r:id="rId37"/>
    <p:sldId id="380" r:id="rId38"/>
    <p:sldId id="298" r:id="rId39"/>
    <p:sldId id="296" r:id="rId40"/>
    <p:sldId id="297" r:id="rId41"/>
    <p:sldId id="429" r:id="rId42"/>
    <p:sldId id="428" r:id="rId43"/>
    <p:sldId id="304" r:id="rId44"/>
    <p:sldId id="427" r:id="rId45"/>
    <p:sldId id="294" r:id="rId46"/>
    <p:sldId id="377" r:id="rId47"/>
    <p:sldId id="392" r:id="rId48"/>
    <p:sldId id="393" r:id="rId49"/>
    <p:sldId id="390" r:id="rId50"/>
    <p:sldId id="391" r:id="rId51"/>
    <p:sldId id="394" r:id="rId52"/>
    <p:sldId id="395" r:id="rId53"/>
    <p:sldId id="311" r:id="rId54"/>
    <p:sldId id="396" r:id="rId55"/>
    <p:sldId id="401" r:id="rId56"/>
    <p:sldId id="402" r:id="rId57"/>
    <p:sldId id="403" r:id="rId58"/>
    <p:sldId id="404" r:id="rId59"/>
    <p:sldId id="405" r:id="rId60"/>
    <p:sldId id="381" r:id="rId61"/>
    <p:sldId id="383" r:id="rId62"/>
    <p:sldId id="384" r:id="rId63"/>
    <p:sldId id="389" r:id="rId64"/>
    <p:sldId id="372" r:id="rId65"/>
    <p:sldId id="373" r:id="rId66"/>
    <p:sldId id="374" r:id="rId67"/>
    <p:sldId id="375" r:id="rId68"/>
    <p:sldId id="308" r:id="rId69"/>
    <p:sldId id="3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338" r:id="rId80"/>
    <p:sldId id="339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40" r:id="rId102"/>
    <p:sldId id="341" r:id="rId103"/>
    <p:sldId id="342" r:id="rId104"/>
    <p:sldId id="343" r:id="rId105"/>
    <p:sldId id="333" r:id="rId106"/>
    <p:sldId id="334" r:id="rId107"/>
    <p:sldId id="336" r:id="rId108"/>
    <p:sldId id="337" r:id="rId109"/>
    <p:sldId id="332" r:id="rId110"/>
    <p:sldId id="365" r:id="rId111"/>
    <p:sldId id="366" r:id="rId112"/>
    <p:sldId id="367" r:id="rId113"/>
    <p:sldId id="368" r:id="rId114"/>
    <p:sldId id="369" r:id="rId115"/>
    <p:sldId id="370" r:id="rId116"/>
    <p:sldId id="310" r:id="rId117"/>
    <p:sldId id="324" r:id="rId118"/>
    <p:sldId id="306" r:id="rId119"/>
    <p:sldId id="313" r:id="rId120"/>
    <p:sldId id="312" r:id="rId121"/>
    <p:sldId id="329" r:id="rId122"/>
    <p:sldId id="330" r:id="rId123"/>
    <p:sldId id="327" r:id="rId124"/>
    <p:sldId id="328" r:id="rId125"/>
    <p:sldId id="325" r:id="rId126"/>
    <p:sldId id="326" r:id="rId127"/>
    <p:sldId id="307" r:id="rId128"/>
    <p:sldId id="314" r:id="rId129"/>
    <p:sldId id="319" r:id="rId130"/>
    <p:sldId id="315" r:id="rId131"/>
    <p:sldId id="316" r:id="rId132"/>
    <p:sldId id="317" r:id="rId133"/>
    <p:sldId id="318" r:id="rId134"/>
    <p:sldId id="320" r:id="rId135"/>
    <p:sldId id="321" r:id="rId136"/>
    <p:sldId id="322" r:id="rId137"/>
    <p:sldId id="323" r:id="rId138"/>
    <p:sldId id="295" r:id="rId139"/>
    <p:sldId id="305" r:id="rId140"/>
    <p:sldId id="417" r:id="rId141"/>
    <p:sldId id="415" r:id="rId142"/>
    <p:sldId id="418" r:id="rId143"/>
    <p:sldId id="416" r:id="rId144"/>
    <p:sldId id="421" r:id="rId145"/>
    <p:sldId id="420" r:id="rId146"/>
    <p:sldId id="419" r:id="rId147"/>
    <p:sldId id="430" r:id="rId148"/>
    <p:sldId id="431" r:id="rId149"/>
    <p:sldId id="422" r:id="rId150"/>
    <p:sldId id="303" r:id="rId151"/>
    <p:sldId id="299" r:id="rId152"/>
    <p:sldId id="300" r:id="rId153"/>
    <p:sldId id="301" r:id="rId154"/>
    <p:sldId id="302" r:id="rId155"/>
    <p:sldId id="397" r:id="rId156"/>
    <p:sldId id="398" r:id="rId157"/>
    <p:sldId id="399" r:id="rId158"/>
    <p:sldId id="400" r:id="rId15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8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emf"/><Relationship Id="rId6" Type="http://schemas.openxmlformats.org/officeDocument/2006/relationships/image" Target="../media/image12.wmf"/><Relationship Id="rId5" Type="http://schemas.openxmlformats.org/officeDocument/2006/relationships/image" Target="../media/image11.e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42EF-0AC6-4A74-BE81-F26DF358855F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49141-1578-46B7-BD8F-40B507C57A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53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69C9899-014E-4E07-B212-27F84D5152E6}" type="slidenum">
              <a:rPr lang="en-US" altLang="zh-TW">
                <a:latin typeface="Times New Roman" panose="02020603050405020304" pitchFamily="18" charset="0"/>
              </a:rPr>
              <a:pPr/>
              <a:t>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75578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EE91BCD-AD90-411E-A063-F7FA980CB022}" type="slidenum">
              <a:rPr lang="en-US" altLang="zh-TW">
                <a:latin typeface="Times New Roman" panose="02020603050405020304" pitchFamily="18" charset="0"/>
              </a:rPr>
              <a:pPr/>
              <a:t>13</a:t>
            </a:fld>
            <a:endParaRPr lang="en-US" altLang="zh-TW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82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2D60C26-9345-41B8-A22B-7E916A0B2A6B}" type="slidenum">
              <a:rPr lang="en-US" altLang="zh-TW">
                <a:latin typeface="Times New Roman" panose="02020603050405020304" pitchFamily="18" charset="0"/>
              </a:rPr>
              <a:pPr/>
              <a:t>14</a:t>
            </a:fld>
            <a:endParaRPr lang="en-US" altLang="zh-TW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1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3192BCC-4709-46DE-AFA8-CEDE0ED4531A}" type="slidenum">
              <a:rPr lang="en-US" altLang="zh-TW">
                <a:latin typeface="Times New Roman" panose="02020603050405020304" pitchFamily="18" charset="0"/>
              </a:rPr>
              <a:pPr/>
              <a:t>19</a:t>
            </a:fld>
            <a:endParaRPr lang="en-US" altLang="zh-TW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1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4929A4A-E3DF-4115-A71E-801C45DB44DC}" type="slidenum">
              <a:rPr lang="en-US" altLang="zh-TW">
                <a:latin typeface="Times New Roman" panose="02020603050405020304" pitchFamily="18" charset="0"/>
              </a:rPr>
              <a:pPr/>
              <a:t>20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923791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01663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2311AC1-8EA1-4391-954A-4B1AD9273BB9}" type="slidenum">
              <a:rPr lang="en-US" altLang="zh-TW">
                <a:latin typeface="Times New Roman" panose="02020603050405020304" pitchFamily="18" charset="0"/>
              </a:rPr>
              <a:pPr/>
              <a:t>3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87286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E9A3C51-5A18-47D7-BE95-8378239B39AE}" type="slidenum">
              <a:rPr lang="en-US" altLang="zh-TW">
                <a:latin typeface="Times New Roman" panose="02020603050405020304" pitchFamily="18" charset="0"/>
              </a:rPr>
              <a:pPr/>
              <a:t>5</a:t>
            </a:fld>
            <a:endParaRPr lang="en-US" altLang="zh-TW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DAA936C-7FAC-4F36-9F37-AC402CD17C0A}" type="slidenum">
              <a:rPr lang="en-US" altLang="zh-TW">
                <a:latin typeface="Times New Roman" panose="02020603050405020304" pitchFamily="18" charset="0"/>
              </a:rPr>
              <a:pPr/>
              <a:t>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I : the expected information needed to classify a given sample</a:t>
            </a:r>
          </a:p>
          <a:p>
            <a:r>
              <a:rPr lang="en-US" altLang="zh-TW" smtClean="0"/>
              <a:t>E (entropy) : expected information based on the partitioning into subsets by A</a:t>
            </a:r>
          </a:p>
          <a:p>
            <a:r>
              <a:rPr lang="en-US" altLang="zh-TW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221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052DBD2-BB0F-487F-96BD-20B646C9128D}" type="slidenum">
              <a:rPr lang="en-US" altLang="zh-TW">
                <a:latin typeface="Times New Roman" panose="02020603050405020304" pitchFamily="18" charset="0"/>
              </a:rPr>
              <a:pPr/>
              <a:t>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401561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0AE50AE-6E14-416A-9E9D-075E07813770}" type="slidenum">
              <a:rPr lang="en-US" altLang="zh-TW">
                <a:latin typeface="Times New Roman" panose="02020603050405020304" pitchFamily="18" charset="0"/>
              </a:rPr>
              <a:pPr/>
              <a:t>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4779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9218B97-1DBA-4AFC-8A4A-596B937D85D8}" type="slidenum">
              <a:rPr lang="en-US" altLang="zh-TW">
                <a:latin typeface="Times New Roman" panose="02020603050405020304" pitchFamily="18" charset="0"/>
              </a:rPr>
              <a:pPr/>
              <a:t>9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43410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EA5A41D-0A4F-440D-8560-14CD89FE121C}" type="slidenum">
              <a:rPr lang="en-US" altLang="zh-TW">
                <a:latin typeface="Times New Roman" panose="02020603050405020304" pitchFamily="18" charset="0"/>
              </a:rPr>
              <a:pPr/>
              <a:t>11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503457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BB27306-CBBF-4C7F-9388-3C118611E4BF}" type="slidenum">
              <a:rPr lang="en-US" altLang="zh-TW">
                <a:latin typeface="Times New Roman" panose="02020603050405020304" pitchFamily="18" charset="0"/>
              </a:rPr>
              <a:pPr/>
              <a:t>12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44353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6B02-BDE2-44FD-99CC-C201AF4EAADA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1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9873-5105-48B5-A6C2-847A74DA717E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93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6D60A-2C32-4F7C-80ED-01D654D250B9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7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65809-713F-4E18-8831-BCF8C47372F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3069343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16884-1E71-4A8A-9C9E-5E364A625F6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879764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71E9-37FF-43D7-93B6-74C9F4CAAD71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45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2B75-C092-4E14-946B-71B1FEAB2C01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1EEF-C2DB-4273-871E-C4C8B2581AE1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76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D0B0-930A-4898-9BF8-10B380C89B48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91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40E5-DD73-4A99-B858-F2F77A30E10E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51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720B-8E21-4941-ACA3-80BB5D041BAA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57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75B9-1982-4D3F-AD3A-86FCB2F66D71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39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E031-DFC5-4184-A864-FF08B1F37A2F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13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12C1-21A9-4FDB-922D-7B078869718D}" type="datetime1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359D-E4D5-4F39-B33F-F27A82F450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0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IevaZarina/ef63197e089169a9ea9f3109058a967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0.w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6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e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VeUPuFGJHk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yxTdL_4Q-Q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emf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10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jpe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03927"/>
            <a:ext cx="7772400" cy="1016000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Tensorflow</a:t>
            </a:r>
            <a:r>
              <a:rPr lang="en-US" altLang="zh-TW" sz="3200" dirty="0"/>
              <a:t> </a:t>
            </a:r>
            <a:r>
              <a:rPr lang="zh-TW" altLang="en-US" sz="3200" dirty="0"/>
              <a:t>人工智慧</a:t>
            </a:r>
            <a:r>
              <a:rPr lang="zh-TW" altLang="en-US" sz="3200" dirty="0" smtClean="0"/>
              <a:t>與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資訊安全</a:t>
            </a:r>
            <a:r>
              <a:rPr lang="zh-TW" altLang="en-US" sz="3200" dirty="0"/>
              <a:t>應用實務課程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0118" y="3703638"/>
            <a:ext cx="7483764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6000" dirty="0" smtClean="0"/>
              <a:t>Tree-based </a:t>
            </a: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分類技術</a:t>
            </a:r>
            <a:endParaRPr lang="en-US" altLang="zh-TW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600" dirty="0">
                <a:solidFill>
                  <a:srgbClr val="170981"/>
                </a:solidFill>
              </a:rPr>
              <a:t>Decision Tree</a:t>
            </a:r>
            <a:r>
              <a:rPr lang="zh-TW" altLang="en-US" sz="2600" dirty="0">
                <a:solidFill>
                  <a:srgbClr val="170981"/>
                </a:solidFill>
              </a:rPr>
              <a:t>決策</a:t>
            </a:r>
            <a:r>
              <a:rPr lang="zh-TW" altLang="en-US" sz="2600" dirty="0" smtClean="0">
                <a:solidFill>
                  <a:srgbClr val="170981"/>
                </a:solidFill>
              </a:rPr>
              <a:t>樹</a:t>
            </a:r>
            <a:endParaRPr lang="en-US" altLang="zh-TW" sz="2600" dirty="0" smtClean="0">
              <a:solidFill>
                <a:srgbClr val="170981"/>
              </a:solidFill>
            </a:endParaRPr>
          </a:p>
          <a:p>
            <a:r>
              <a:rPr lang="en-US" altLang="zh-TW" sz="2600" dirty="0"/>
              <a:t>E</a:t>
            </a:r>
            <a:r>
              <a:rPr lang="en-US" altLang="zh-TW" sz="2600" dirty="0" smtClean="0"/>
              <a:t>nsemble</a:t>
            </a:r>
            <a:r>
              <a:rPr lang="zh-TW" altLang="en-US" sz="2600" dirty="0" smtClean="0"/>
              <a:t>技術</a:t>
            </a:r>
            <a:endParaRPr lang="zh-TW" altLang="en-US" sz="2600" dirty="0"/>
          </a:p>
        </p:txBody>
      </p:sp>
      <p:sp>
        <p:nvSpPr>
          <p:cNvPr id="4" name="矩形 3"/>
          <p:cNvSpPr/>
          <p:nvPr/>
        </p:nvSpPr>
        <p:spPr>
          <a:xfrm>
            <a:off x="0" y="704380"/>
            <a:ext cx="9144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經濟部工業局</a:t>
            </a:r>
            <a:r>
              <a:rPr lang="en-US" altLang="zh-TW" sz="2800" dirty="0" smtClean="0"/>
              <a:t>108</a:t>
            </a:r>
            <a:r>
              <a:rPr lang="zh-TW" altLang="en-US" sz="2800" dirty="0" smtClean="0"/>
              <a:t>年度「</a:t>
            </a:r>
            <a:r>
              <a:rPr lang="en-US" altLang="zh-TW" sz="2800" dirty="0" smtClean="0"/>
              <a:t>AI </a:t>
            </a:r>
            <a:r>
              <a:rPr lang="zh-TW" altLang="en-US" sz="2800" dirty="0" smtClean="0"/>
              <a:t>智慧應用新世代人才培育計畫」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466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09" y="2380881"/>
            <a:ext cx="6194073" cy="1579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14" y="4060137"/>
            <a:ext cx="4055625" cy="1397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495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8" y="616371"/>
            <a:ext cx="8094183" cy="56735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692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7" y="1271399"/>
            <a:ext cx="6558526" cy="43152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5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81" y="2017536"/>
            <a:ext cx="6975676" cy="3451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264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24" y="173944"/>
            <a:ext cx="5767704" cy="659877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7393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74" y="2530000"/>
            <a:ext cx="8111251" cy="179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929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2690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  <a:p>
            <a:r>
              <a:rPr lang="en-US" altLang="zh-CN" dirty="0" smtClean="0"/>
              <a:t>: 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 ,</a:t>
            </a:r>
            <a:r>
              <a:rPr lang="zh-CN" altLang="en-US" dirty="0"/>
              <a:t>其中 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 </a:t>
            </a:r>
            <a:r>
              <a:rPr lang="zh-CN" altLang="en-US" dirty="0" smtClean="0"/>
              <a:t>為第 </a:t>
            </a:r>
            <a:r>
              <a:rPr lang="en-US" altLang="zh-CN" dirty="0" smtClean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 </a:t>
            </a:r>
            <a:r>
              <a:rPr lang="zh-CN" altLang="en-US" dirty="0" smtClean="0"/>
              <a:t>個分類器的權重</a:t>
            </a:r>
            <a:r>
              <a:rPr lang="en-US" altLang="zh-CN" dirty="0" smtClean="0"/>
              <a:t>, </a:t>
            </a:r>
            <a:r>
              <a:rPr lang="zh-CN" altLang="en-US" dirty="0" smtClean="0"/>
              <a:t>當然我們也可以將其進一步變形為</a:t>
            </a:r>
            <a:r>
              <a:rPr lang="en-US" altLang="zh-CN" dirty="0" smtClean="0"/>
              <a:t>: 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 </a:t>
            </a:r>
            <a:r>
              <a:rPr lang="zh-CN" altLang="en-US" dirty="0"/>
              <a:t>，其中 </a:t>
            </a:r>
            <a:r>
              <a:rPr lang="en-US" altLang="zh-CN" dirty="0"/>
              <a:t>[</a:t>
            </a:r>
            <a:r>
              <a:rPr lang="zh-CN" altLang="en-US" dirty="0"/>
              <a:t>公式</a:t>
            </a:r>
            <a:r>
              <a:rPr lang="en-US" altLang="zh-CN" dirty="0"/>
              <a:t>]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4241" y="1431409"/>
            <a:ext cx="7253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如何</a:t>
            </a:r>
            <a:r>
              <a:rPr lang="zh-CN" altLang="en-US" sz="3200" dirty="0"/>
              <a:t>將多個弱分類器轉化為強分類器 ？</a:t>
            </a:r>
            <a:endParaRPr lang="en-US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624241" y="2228671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最直接的就是線性加權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53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572" y="1563454"/>
            <a:ext cx="7264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ym typeface="Wingdings" panose="05000000000000000000" pitchFamily="2" charset="2"/>
              </a:rPr>
              <a:t></a:t>
            </a:r>
            <a:r>
              <a:rPr lang="zh-CN" altLang="en-US" sz="3600" dirty="0" smtClean="0"/>
              <a:t>希望我們的損失函數盡可能的小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529649" y="331318"/>
            <a:ext cx="7348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需要通過訓練獲得的 </a:t>
            </a:r>
            <a:r>
              <a:rPr lang="en-US" altLang="zh-CN" sz="2800" dirty="0"/>
              <a:t>F(x),</a:t>
            </a:r>
            <a:r>
              <a:rPr lang="zh-CN" altLang="en-US" sz="2800" dirty="0"/>
              <a:t>使得對於給定的輸入變數 </a:t>
            </a:r>
            <a:r>
              <a:rPr lang="en-US" altLang="zh-CN" sz="2800" dirty="0"/>
              <a:t>x,</a:t>
            </a:r>
            <a:r>
              <a:rPr lang="zh-CN" altLang="en-US" sz="2800" dirty="0"/>
              <a:t>我們輸出的 </a:t>
            </a:r>
            <a:r>
              <a:rPr lang="en-US" altLang="zh-CN" sz="2800" dirty="0"/>
              <a:t>F(x) </a:t>
            </a:r>
            <a:r>
              <a:rPr lang="zh-CN" altLang="en-US" sz="2800" dirty="0"/>
              <a:t>都能較好地近似 </a:t>
            </a:r>
            <a:r>
              <a:rPr lang="en-US" altLang="zh-CN" sz="2800" dirty="0"/>
              <a:t>y.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90846" y="2385352"/>
            <a:ext cx="7184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/>
              <a:t>x</a:t>
            </a:r>
            <a:endParaRPr lang="zh-TW" altLang="en-US" sz="9600" dirty="0"/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>
            <a:off x="1509312" y="3170182"/>
            <a:ext cx="3201233" cy="71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18326" y="2715491"/>
            <a:ext cx="1394691" cy="923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28669" y="2486952"/>
            <a:ext cx="20313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600" dirty="0"/>
              <a:t>F(x</a:t>
            </a:r>
            <a:r>
              <a:rPr lang="en-US" altLang="zh-TW" sz="9600" dirty="0" smtClean="0"/>
              <a:t>)</a:t>
            </a:r>
            <a:endParaRPr lang="zh-TW" altLang="en-US" sz="9600" dirty="0"/>
          </a:p>
        </p:txBody>
      </p:sp>
      <p:sp>
        <p:nvSpPr>
          <p:cNvPr id="9" name="矩形 8"/>
          <p:cNvSpPr/>
          <p:nvPr/>
        </p:nvSpPr>
        <p:spPr>
          <a:xfrm>
            <a:off x="7575646" y="2454034"/>
            <a:ext cx="6960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dirty="0"/>
              <a:t>y</a:t>
            </a:r>
            <a:endParaRPr lang="zh-TW" altLang="en-US" sz="8800" dirty="0"/>
          </a:p>
        </p:txBody>
      </p:sp>
      <p:pic>
        <p:nvPicPr>
          <p:cNvPr id="12" name="內容版面配置區 3"/>
          <p:cNvPicPr>
            <a:picLocks noChangeAspect="1"/>
          </p:cNvPicPr>
          <p:nvPr/>
        </p:nvPicPr>
        <p:blipFill rotWithShape="1">
          <a:blip r:embed="rId2"/>
          <a:srcRect l="17632" t="58945" r="64971" b="33914"/>
          <a:stretch/>
        </p:blipFill>
        <p:spPr>
          <a:xfrm>
            <a:off x="992494" y="5017009"/>
            <a:ext cx="4046354" cy="93421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0846" y="425445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函數的最小值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內容版面配置區 3"/>
          <p:cNvPicPr>
            <a:picLocks noChangeAspect="1"/>
          </p:cNvPicPr>
          <p:nvPr/>
        </p:nvPicPr>
        <p:blipFill rotWithShape="1">
          <a:blip r:embed="rId2"/>
          <a:srcRect l="49345" t="57989" r="36509" b="33912"/>
          <a:stretch/>
        </p:blipFill>
        <p:spPr>
          <a:xfrm>
            <a:off x="6105996" y="5017009"/>
            <a:ext cx="2777562" cy="89448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105996" y="45468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向量形式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6543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5745" y="1221663"/>
            <a:ext cx="83635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F(x)</a:t>
            </a:r>
            <a:r>
              <a:rPr lang="zh-CN" altLang="en-US" sz="2800" dirty="0" smtClean="0"/>
              <a:t>是由多個含有不同參數的弱分類器組成</a:t>
            </a:r>
            <a:r>
              <a:rPr lang="en-US" altLang="zh-CN" sz="2800" dirty="0" smtClean="0"/>
              <a:t>,</a:t>
            </a:r>
          </a:p>
          <a:p>
            <a:r>
              <a:rPr lang="zh-CN" altLang="en-US" sz="2800" dirty="0" smtClean="0"/>
              <a:t>我們無法向傳統的</a:t>
            </a:r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</a:t>
            </a:r>
            <a:r>
              <a:rPr lang="zh-CN" altLang="en-US" sz="2800" dirty="0" smtClean="0"/>
              <a:t>的形式進行直接的優化</a:t>
            </a:r>
            <a:endParaRPr lang="zh-TW" altLang="en-US" sz="2800" dirty="0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 rotWithShape="1">
          <a:blip r:embed="rId2"/>
          <a:srcRect l="2121" t="35097" r="44627" b="26483"/>
          <a:stretch/>
        </p:blipFill>
        <p:spPr>
          <a:xfrm>
            <a:off x="886691" y="2835562"/>
            <a:ext cx="6987078" cy="28355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283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5178"/>
            <a:ext cx="7790694" cy="264238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556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59118" y="1919953"/>
            <a:ext cx="1856727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Python 2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761" y="482662"/>
            <a:ext cx="3780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IevaZarina/xgboost_iris_prediction.py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2761" y="851994"/>
            <a:ext cx="7598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https://gist.github.com/IevaZarina/ef63197e089169a9ea9f3109058a9679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9336" y="1919953"/>
            <a:ext cx="82065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xgboost</a:t>
            </a:r>
            <a:r>
              <a:rPr lang="en-US" altLang="zh-TW" dirty="0"/>
              <a:t> as </a:t>
            </a:r>
            <a:r>
              <a:rPr lang="en-US" altLang="zh-TW" dirty="0" err="1"/>
              <a:t>xgb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</a:t>
            </a:r>
            <a:r>
              <a:rPr lang="en-US" altLang="zh-TW" dirty="0"/>
              <a:t> import datasets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model_selection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dump_svmlight_file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sklearn.externals</a:t>
            </a:r>
            <a:r>
              <a:rPr lang="en-US" altLang="zh-TW" dirty="0"/>
              <a:t> import </a:t>
            </a:r>
            <a:r>
              <a:rPr lang="en-US" altLang="zh-TW" dirty="0" err="1"/>
              <a:t>joblib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precision_score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iris = </a:t>
            </a:r>
            <a:r>
              <a:rPr lang="en-US" altLang="zh-TW" dirty="0" err="1"/>
              <a:t>datasets.load_iris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X = </a:t>
            </a:r>
            <a:r>
              <a:rPr lang="en-US" altLang="zh-TW" dirty="0" err="1"/>
              <a:t>iris.data</a:t>
            </a:r>
            <a:endParaRPr lang="en-US" altLang="zh-TW" dirty="0"/>
          </a:p>
          <a:p>
            <a:r>
              <a:rPr lang="en-US" altLang="zh-TW" dirty="0"/>
              <a:t>y = </a:t>
            </a:r>
            <a:r>
              <a:rPr lang="en-US" altLang="zh-TW" dirty="0" err="1"/>
              <a:t>iris.target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 = </a:t>
            </a:r>
            <a:r>
              <a:rPr lang="en-US" altLang="zh-TW" dirty="0" err="1"/>
              <a:t>train_test_split</a:t>
            </a:r>
            <a:r>
              <a:rPr lang="en-US" altLang="zh-TW" dirty="0"/>
              <a:t>(X, y, </a:t>
            </a:r>
            <a:r>
              <a:rPr lang="en-US" altLang="zh-TW" dirty="0" err="1"/>
              <a:t>test_size</a:t>
            </a:r>
            <a:r>
              <a:rPr lang="en-US" altLang="zh-TW" dirty="0"/>
              <a:t>=0.2, </a:t>
            </a:r>
            <a:r>
              <a:rPr lang="en-US" altLang="zh-TW" dirty="0" err="1"/>
              <a:t>random_state</a:t>
            </a:r>
            <a:r>
              <a:rPr lang="en-US" altLang="zh-TW" dirty="0"/>
              <a:t>=42)</a:t>
            </a:r>
          </a:p>
        </p:txBody>
      </p:sp>
      <p:sp>
        <p:nvSpPr>
          <p:cNvPr id="8" name="矩形 7"/>
          <p:cNvSpPr/>
          <p:nvPr/>
        </p:nvSpPr>
        <p:spPr>
          <a:xfrm>
            <a:off x="612762" y="1221326"/>
            <a:ext cx="774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https://www.kdnuggets.com/2017/03/simple-xgboost-tutorial-iris-dataset.html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09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EA78B12-E25A-44FE-957C-1A7C696F5ABA}" type="slidenum">
              <a:rPr lang="en-US" altLang="zh-TW"/>
              <a:pPr eaLnBrk="1" hangingPunct="1"/>
              <a:t>11</a:t>
            </a:fld>
            <a:endParaRPr lang="en-US" altLang="zh-TW"/>
          </a:p>
        </p:txBody>
      </p:sp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Gini Index (CART, IBM IntelligentMiner)</a:t>
            </a:r>
          </a:p>
        </p:txBody>
      </p:sp>
      <p:sp>
        <p:nvSpPr>
          <p:cNvPr id="19460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592262"/>
            <a:ext cx="8534400" cy="51054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zh-TW" sz="2400" dirty="0" smtClean="0">
                <a:ea typeface="新細明體" panose="02020500000000000000" pitchFamily="18" charset="-120"/>
              </a:rPr>
              <a:t>If a data set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 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contains examples from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n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classes, 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gini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index, </a:t>
            </a:r>
            <a:r>
              <a:rPr lang="en-US" altLang="zh-TW" sz="2400" i="1" dirty="0" err="1" smtClean="0">
                <a:ea typeface="新細明體" panose="02020500000000000000" pitchFamily="18" charset="-120"/>
              </a:rPr>
              <a:t>gini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 is defined as</a:t>
            </a: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spcBef>
                <a:spcPts val="600"/>
              </a:spcBef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altLang="zh-TW" sz="2400" dirty="0" smtClean="0">
                <a:ea typeface="新細明體" panose="02020500000000000000" pitchFamily="18" charset="-120"/>
              </a:rPr>
              <a:t>    		where </a:t>
            </a:r>
            <a:r>
              <a:rPr lang="en-US" altLang="zh-TW" sz="2400" i="1" dirty="0" err="1" smtClean="0">
                <a:ea typeface="新細明體" panose="02020500000000000000" pitchFamily="18" charset="-120"/>
              </a:rPr>
              <a:t>p</a:t>
            </a:r>
            <a:r>
              <a:rPr lang="en-US" altLang="zh-TW" sz="2400" i="1" baseline="-25000" dirty="0" err="1" smtClean="0">
                <a:ea typeface="新細明體" panose="02020500000000000000" pitchFamily="18" charset="-120"/>
              </a:rPr>
              <a:t>j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is the relative frequency of class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j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in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zh-TW" sz="2400" dirty="0" smtClean="0">
                <a:ea typeface="新細明體" panose="02020500000000000000" pitchFamily="18" charset="-120"/>
              </a:rPr>
              <a:t>If a data set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 is split on A into two subsets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i="1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and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i="1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the </a:t>
            </a:r>
            <a:r>
              <a:rPr lang="en-US" altLang="zh-TW" sz="2400" i="1" dirty="0" err="1" smtClean="0">
                <a:ea typeface="新細明體" panose="02020500000000000000" pitchFamily="18" charset="-120"/>
              </a:rPr>
              <a:t>gini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index </a:t>
            </a:r>
            <a:r>
              <a:rPr lang="en-US" altLang="zh-TW" sz="2400" i="1" dirty="0" err="1" smtClean="0">
                <a:ea typeface="新細明體" panose="02020500000000000000" pitchFamily="18" charset="-120"/>
              </a:rPr>
              <a:t>gini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 is defined as</a:t>
            </a: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zh-TW" sz="2400" dirty="0" smtClean="0">
                <a:ea typeface="新細明體" panose="02020500000000000000" pitchFamily="18" charset="-120"/>
              </a:rPr>
              <a:t>Reduction in Impurity:</a:t>
            </a: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zh-TW" sz="2400" dirty="0" smtClean="0">
                <a:ea typeface="新細明體" panose="02020500000000000000" pitchFamily="18" charset="-120"/>
              </a:rPr>
              <a:t>The attribute provides the smallest </a:t>
            </a:r>
            <a:r>
              <a:rPr lang="en-US" altLang="zh-TW" sz="2400" i="1" dirty="0" err="1" smtClean="0">
                <a:ea typeface="新細明體" panose="02020500000000000000" pitchFamily="18" charset="-120"/>
              </a:rPr>
              <a:t>gini</a:t>
            </a:r>
            <a:r>
              <a:rPr lang="en-US" altLang="zh-TW" sz="2400" i="1" baseline="-25000" dirty="0" err="1" smtClean="0">
                <a:ea typeface="新細明體" panose="02020500000000000000" pitchFamily="18" charset="-120"/>
              </a:rPr>
              <a:t>split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 (or the largest reduction in impurity) is chosen to split the node (</a:t>
            </a:r>
            <a:r>
              <a:rPr lang="en-US" altLang="zh-TW" sz="2400" i="1" dirty="0" smtClean="0">
                <a:solidFill>
                  <a:srgbClr val="CC0000"/>
                </a:solidFill>
                <a:ea typeface="新細明體" panose="02020500000000000000" pitchFamily="18" charset="-120"/>
              </a:rPr>
              <a:t>need to enumerate all the possible splitting points for each attribute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</p:txBody>
      </p:sp>
      <p:graphicFrame>
        <p:nvGraphicFramePr>
          <p:cNvPr id="19461" name="Object 10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13475"/>
              </p:ext>
            </p:extLst>
          </p:nvPr>
        </p:nvGraphicFramePr>
        <p:xfrm>
          <a:off x="2740891" y="2032000"/>
          <a:ext cx="2895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4" imgW="1777229" imgH="761669" progId="Equation.3">
                  <p:embed/>
                </p:oleObj>
              </mc:Choice>
              <mc:Fallback>
                <p:oleObj name="Equation" r:id="rId4" imgW="1777229" imgH="761669" progId="Equation.3">
                  <p:embed/>
                  <p:pic>
                    <p:nvPicPr>
                      <p:cNvPr id="19461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891" y="2032000"/>
                        <a:ext cx="2895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1025"/>
          <p:cNvGraphicFramePr>
            <a:graphicFrameLocks noChangeAspect="1"/>
          </p:cNvGraphicFramePr>
          <p:nvPr/>
        </p:nvGraphicFramePr>
        <p:xfrm>
          <a:off x="3124200" y="3717925"/>
          <a:ext cx="570388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6" imgW="3441700" imgH="596900" progId="Equation.3">
                  <p:embed/>
                </p:oleObj>
              </mc:Choice>
              <mc:Fallback>
                <p:oleObj name="Equation" r:id="rId6" imgW="3441700" imgH="596900" progId="Equation.3">
                  <p:embed/>
                  <p:pic>
                    <p:nvPicPr>
                      <p:cNvPr id="19462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717925"/>
                        <a:ext cx="5703888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1026"/>
          <p:cNvGraphicFramePr>
            <a:graphicFrameLocks noGrp="1" noChangeAspect="1"/>
          </p:cNvGraphicFramePr>
          <p:nvPr>
            <p:ph sz="half" idx="2"/>
          </p:nvPr>
        </p:nvGraphicFramePr>
        <p:xfrm>
          <a:off x="3657600" y="4811713"/>
          <a:ext cx="4618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8" imgW="2692400" imgH="304800" progId="Equation.3">
                  <p:embed/>
                </p:oleObj>
              </mc:Choice>
              <mc:Fallback>
                <p:oleObj name="Equation" r:id="rId8" imgW="2692400" imgH="304800" progId="Equation.3">
                  <p:embed/>
                  <p:pic>
                    <p:nvPicPr>
                      <p:cNvPr id="19463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811713"/>
                        <a:ext cx="46180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97796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4908" y="1425231"/>
            <a:ext cx="810490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 use </a:t>
            </a:r>
            <a:r>
              <a:rPr lang="en-US" altLang="zh-TW" sz="2400" dirty="0" err="1"/>
              <a:t>DMatrix</a:t>
            </a:r>
            <a:r>
              <a:rPr lang="en-US" altLang="zh-TW" sz="2400" dirty="0"/>
              <a:t> for </a:t>
            </a:r>
            <a:r>
              <a:rPr lang="en-US" altLang="zh-TW" sz="2400" dirty="0" err="1"/>
              <a:t>xgbosot</a:t>
            </a:r>
            <a:endParaRPr lang="en-US" altLang="zh-TW" sz="2400" dirty="0"/>
          </a:p>
          <a:p>
            <a:r>
              <a:rPr lang="en-US" altLang="zh-TW" sz="2400" dirty="0" err="1"/>
              <a:t>dtrain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xgb.DMatrix</a:t>
            </a:r>
            <a:r>
              <a:rPr lang="en-US" altLang="zh-TW" sz="2400" dirty="0"/>
              <a:t>(</a:t>
            </a:r>
            <a:r>
              <a:rPr lang="en-US" altLang="zh-TW" sz="2400" dirty="0" err="1"/>
              <a:t>X_train</a:t>
            </a:r>
            <a:r>
              <a:rPr lang="en-US" altLang="zh-TW" sz="2400" dirty="0"/>
              <a:t>, label=</a:t>
            </a:r>
            <a:r>
              <a:rPr lang="en-US" altLang="zh-TW" sz="2400" dirty="0" err="1"/>
              <a:t>y_train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 err="1"/>
              <a:t>dtest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xgb.DMatrix</a:t>
            </a:r>
            <a:r>
              <a:rPr lang="en-US" altLang="zh-TW" sz="2400" dirty="0"/>
              <a:t>(</a:t>
            </a:r>
            <a:r>
              <a:rPr lang="en-US" altLang="zh-TW" sz="2400" dirty="0" err="1"/>
              <a:t>X_test</a:t>
            </a:r>
            <a:r>
              <a:rPr lang="en-US" altLang="zh-TW" sz="2400" dirty="0"/>
              <a:t>, label=</a:t>
            </a:r>
            <a:r>
              <a:rPr lang="en-US" altLang="zh-TW" sz="2400" dirty="0" err="1"/>
              <a:t>y_test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# use </a:t>
            </a:r>
            <a:r>
              <a:rPr lang="en-US" altLang="zh-TW" sz="2400" dirty="0" err="1"/>
              <a:t>svmlight</a:t>
            </a:r>
            <a:r>
              <a:rPr lang="en-US" altLang="zh-TW" sz="2400" dirty="0"/>
              <a:t> file for </a:t>
            </a:r>
            <a:r>
              <a:rPr lang="en-US" altLang="zh-TW" sz="2400" dirty="0" err="1"/>
              <a:t>xgboost</a:t>
            </a:r>
            <a:endParaRPr lang="en-US" altLang="zh-TW" sz="2400" dirty="0"/>
          </a:p>
          <a:p>
            <a:r>
              <a:rPr lang="en-US" altLang="zh-TW" sz="2400" dirty="0" err="1"/>
              <a:t>dump_svmlight_file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X_train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y_train</a:t>
            </a:r>
            <a:r>
              <a:rPr lang="en-US" altLang="zh-TW" sz="2400" dirty="0"/>
              <a:t>, '</a:t>
            </a:r>
            <a:r>
              <a:rPr lang="en-US" altLang="zh-TW" sz="2400" dirty="0" err="1"/>
              <a:t>dtrain.svm</a:t>
            </a:r>
            <a:r>
              <a:rPr lang="en-US" altLang="zh-TW" sz="2400" dirty="0"/>
              <a:t>', </a:t>
            </a:r>
            <a:r>
              <a:rPr lang="en-US" altLang="zh-TW" sz="2400" dirty="0" err="1"/>
              <a:t>zero_based</a:t>
            </a:r>
            <a:r>
              <a:rPr lang="en-US" altLang="zh-TW" sz="2400" dirty="0"/>
              <a:t>=True)</a:t>
            </a:r>
          </a:p>
          <a:p>
            <a:r>
              <a:rPr lang="en-US" altLang="zh-TW" sz="2400" dirty="0" err="1"/>
              <a:t>dump_svmlight_file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X_test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y_test</a:t>
            </a:r>
            <a:r>
              <a:rPr lang="en-US" altLang="zh-TW" sz="2400" dirty="0"/>
              <a:t>, '</a:t>
            </a:r>
            <a:r>
              <a:rPr lang="en-US" altLang="zh-TW" sz="2400" dirty="0" err="1"/>
              <a:t>dtest.svm</a:t>
            </a:r>
            <a:r>
              <a:rPr lang="en-US" altLang="zh-TW" sz="2400" dirty="0"/>
              <a:t>', </a:t>
            </a:r>
            <a:r>
              <a:rPr lang="en-US" altLang="zh-TW" sz="2400" dirty="0" err="1"/>
              <a:t>zero_based</a:t>
            </a:r>
            <a:r>
              <a:rPr lang="en-US" altLang="zh-TW" sz="2400" dirty="0"/>
              <a:t>=True)</a:t>
            </a:r>
          </a:p>
          <a:p>
            <a:r>
              <a:rPr lang="en-US" altLang="zh-TW" sz="2400" dirty="0" err="1"/>
              <a:t>dtrain_svm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xgb.DMatrix</a:t>
            </a:r>
            <a:r>
              <a:rPr lang="en-US" altLang="zh-TW" sz="2400" dirty="0"/>
              <a:t>('</a:t>
            </a:r>
            <a:r>
              <a:rPr lang="en-US" altLang="zh-TW" sz="2400" dirty="0" err="1"/>
              <a:t>dtrain.svm</a:t>
            </a:r>
            <a:r>
              <a:rPr lang="en-US" altLang="zh-TW" sz="2400" dirty="0"/>
              <a:t>')</a:t>
            </a:r>
          </a:p>
          <a:p>
            <a:r>
              <a:rPr lang="en-US" altLang="zh-TW" sz="2400" dirty="0" err="1"/>
              <a:t>dtest_svm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xgb.DMatrix</a:t>
            </a:r>
            <a:r>
              <a:rPr lang="en-US" altLang="zh-TW" sz="2400" dirty="0"/>
              <a:t>('</a:t>
            </a:r>
            <a:r>
              <a:rPr lang="en-US" altLang="zh-TW" sz="2400" dirty="0" err="1"/>
              <a:t>dtest.svm</a:t>
            </a:r>
            <a:r>
              <a:rPr lang="en-US" altLang="zh-TW" sz="2400" dirty="0"/>
              <a:t>')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814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9709" y="1489978"/>
            <a:ext cx="74121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set </a:t>
            </a:r>
            <a:r>
              <a:rPr lang="en-US" altLang="zh-TW" dirty="0" err="1"/>
              <a:t>xgboost</a:t>
            </a:r>
            <a:r>
              <a:rPr lang="en-US" altLang="zh-TW" dirty="0"/>
              <a:t> </a:t>
            </a:r>
            <a:r>
              <a:rPr lang="en-US" altLang="zh-TW" dirty="0" err="1"/>
              <a:t>params</a:t>
            </a:r>
            <a:endParaRPr lang="en-US" altLang="zh-TW" dirty="0"/>
          </a:p>
          <a:p>
            <a:r>
              <a:rPr lang="en-US" altLang="zh-TW" dirty="0" err="1"/>
              <a:t>param</a:t>
            </a:r>
            <a:r>
              <a:rPr lang="en-US" altLang="zh-TW" dirty="0"/>
              <a:t> = {</a:t>
            </a:r>
          </a:p>
          <a:p>
            <a:r>
              <a:rPr lang="en-US" altLang="zh-TW" dirty="0"/>
              <a:t>    '</a:t>
            </a:r>
            <a:r>
              <a:rPr lang="en-US" altLang="zh-TW" dirty="0" err="1"/>
              <a:t>max_depth</a:t>
            </a:r>
            <a:r>
              <a:rPr lang="en-US" altLang="zh-TW" dirty="0"/>
              <a:t>': 3,  # the maximum depth of each tree</a:t>
            </a:r>
          </a:p>
          <a:p>
            <a:r>
              <a:rPr lang="en-US" altLang="zh-TW" dirty="0"/>
              <a:t>    'eta': 0.3,  # the training step for each iteration</a:t>
            </a:r>
          </a:p>
          <a:p>
            <a:r>
              <a:rPr lang="en-US" altLang="zh-TW" dirty="0"/>
              <a:t>    'silent': 1,  # logging mode - quiet</a:t>
            </a:r>
          </a:p>
          <a:p>
            <a:r>
              <a:rPr lang="en-US" altLang="zh-TW" dirty="0"/>
              <a:t>    'objective': '</a:t>
            </a:r>
            <a:r>
              <a:rPr lang="en-US" altLang="zh-TW" dirty="0" err="1"/>
              <a:t>multi:softprob</a:t>
            </a:r>
            <a:r>
              <a:rPr lang="en-US" altLang="zh-TW" dirty="0"/>
              <a:t>',  # error evaluation for multiclass training</a:t>
            </a:r>
          </a:p>
          <a:p>
            <a:r>
              <a:rPr lang="en-US" altLang="zh-TW" dirty="0"/>
              <a:t>    '</a:t>
            </a:r>
            <a:r>
              <a:rPr lang="en-US" altLang="zh-TW" dirty="0" err="1"/>
              <a:t>num_class</a:t>
            </a:r>
            <a:r>
              <a:rPr lang="en-US" altLang="zh-TW" dirty="0"/>
              <a:t>': 3}  # the number of classes that exist in this </a:t>
            </a:r>
            <a:r>
              <a:rPr lang="en-US" altLang="zh-TW" dirty="0" err="1" smtClean="0"/>
              <a:t>datset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num_round</a:t>
            </a:r>
            <a:r>
              <a:rPr lang="en-US" altLang="zh-TW" dirty="0"/>
              <a:t> = 20  # the number of training iterations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075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1782" y="1600722"/>
            <a:ext cx="8640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#------------- </a:t>
            </a:r>
            <a:r>
              <a:rPr lang="en-US" altLang="zh-TW" dirty="0" err="1"/>
              <a:t>numpy</a:t>
            </a:r>
            <a:r>
              <a:rPr lang="en-US" altLang="zh-TW" dirty="0"/>
              <a:t> array ------------------</a:t>
            </a:r>
          </a:p>
          <a:p>
            <a:r>
              <a:rPr lang="en-US" altLang="zh-TW" dirty="0"/>
              <a:t># training and testing - </a:t>
            </a:r>
            <a:r>
              <a:rPr lang="en-US" altLang="zh-TW" dirty="0" err="1"/>
              <a:t>numpy</a:t>
            </a:r>
            <a:r>
              <a:rPr lang="en-US" altLang="zh-TW" dirty="0"/>
              <a:t> matrices</a:t>
            </a:r>
          </a:p>
          <a:p>
            <a:r>
              <a:rPr lang="en-US" altLang="zh-TW" dirty="0" err="1"/>
              <a:t>bst</a:t>
            </a:r>
            <a:r>
              <a:rPr lang="en-US" altLang="zh-TW" dirty="0"/>
              <a:t> = </a:t>
            </a:r>
            <a:r>
              <a:rPr lang="en-US" altLang="zh-TW" dirty="0" err="1"/>
              <a:t>xgb.train</a:t>
            </a:r>
            <a:r>
              <a:rPr lang="en-US" altLang="zh-TW" dirty="0"/>
              <a:t>(</a:t>
            </a:r>
            <a:r>
              <a:rPr lang="en-US" altLang="zh-TW" dirty="0" err="1"/>
              <a:t>param</a:t>
            </a:r>
            <a:r>
              <a:rPr lang="en-US" altLang="zh-TW" dirty="0"/>
              <a:t>, </a:t>
            </a:r>
            <a:r>
              <a:rPr lang="en-US" altLang="zh-TW" dirty="0" err="1"/>
              <a:t>dtrain</a:t>
            </a:r>
            <a:r>
              <a:rPr lang="en-US" altLang="zh-TW" dirty="0"/>
              <a:t>, </a:t>
            </a:r>
            <a:r>
              <a:rPr lang="en-US" altLang="zh-TW" dirty="0" err="1"/>
              <a:t>num_round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preds</a:t>
            </a:r>
            <a:r>
              <a:rPr lang="en-US" altLang="zh-TW" dirty="0"/>
              <a:t> = </a:t>
            </a:r>
            <a:r>
              <a:rPr lang="en-US" altLang="zh-TW" dirty="0" err="1"/>
              <a:t>bst.predict</a:t>
            </a:r>
            <a:r>
              <a:rPr lang="en-US" altLang="zh-TW" dirty="0"/>
              <a:t>(</a:t>
            </a:r>
            <a:r>
              <a:rPr lang="en-US" altLang="zh-TW" dirty="0" err="1"/>
              <a:t>dtest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# extracting most confident predictions</a:t>
            </a:r>
          </a:p>
          <a:p>
            <a:r>
              <a:rPr lang="en-US" altLang="zh-TW" dirty="0" err="1"/>
              <a:t>best_preds</a:t>
            </a:r>
            <a:r>
              <a:rPr lang="en-US" altLang="zh-TW" dirty="0"/>
              <a:t> = </a:t>
            </a:r>
            <a:r>
              <a:rPr lang="en-US" altLang="zh-TW" dirty="0" err="1"/>
              <a:t>np.asarray</a:t>
            </a:r>
            <a:r>
              <a:rPr lang="en-US" altLang="zh-TW" dirty="0"/>
              <a:t>([</a:t>
            </a:r>
            <a:r>
              <a:rPr lang="en-US" altLang="zh-TW" dirty="0" err="1"/>
              <a:t>np.argmax</a:t>
            </a:r>
            <a:r>
              <a:rPr lang="en-US" altLang="zh-TW" dirty="0"/>
              <a:t>(line) for line in </a:t>
            </a:r>
            <a:r>
              <a:rPr lang="en-US" altLang="zh-TW" dirty="0" err="1"/>
              <a:t>preds</a:t>
            </a:r>
            <a:r>
              <a:rPr lang="en-US" altLang="zh-TW" dirty="0"/>
              <a:t>])</a:t>
            </a:r>
          </a:p>
          <a:p>
            <a:r>
              <a:rPr lang="en-US" altLang="zh-TW" dirty="0"/>
              <a:t>print "</a:t>
            </a:r>
            <a:r>
              <a:rPr lang="en-US" altLang="zh-TW" dirty="0" err="1"/>
              <a:t>Numpy</a:t>
            </a:r>
            <a:r>
              <a:rPr lang="en-US" altLang="zh-TW" dirty="0"/>
              <a:t> array precision:", </a:t>
            </a:r>
            <a:r>
              <a:rPr lang="en-US" altLang="zh-TW" dirty="0" err="1"/>
              <a:t>precision_score</a:t>
            </a:r>
            <a:r>
              <a:rPr lang="en-US" altLang="zh-TW" dirty="0"/>
              <a:t>(</a:t>
            </a:r>
            <a:r>
              <a:rPr lang="en-US" altLang="zh-TW" dirty="0" err="1"/>
              <a:t>y_test</a:t>
            </a:r>
            <a:r>
              <a:rPr lang="en-US" altLang="zh-TW" dirty="0"/>
              <a:t>, </a:t>
            </a:r>
            <a:r>
              <a:rPr lang="en-US" altLang="zh-TW" dirty="0" err="1"/>
              <a:t>best_preds</a:t>
            </a:r>
            <a:r>
              <a:rPr lang="en-US" altLang="zh-TW" dirty="0"/>
              <a:t>, average='macro')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9595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2836" y="1822487"/>
            <a:ext cx="7402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------------- </a:t>
            </a:r>
            <a:r>
              <a:rPr lang="en-US" altLang="zh-TW" dirty="0" err="1"/>
              <a:t>svm</a:t>
            </a:r>
            <a:r>
              <a:rPr lang="en-US" altLang="zh-TW" dirty="0"/>
              <a:t> file ---------------------</a:t>
            </a:r>
          </a:p>
          <a:p>
            <a:r>
              <a:rPr lang="en-US" altLang="zh-TW" dirty="0"/>
              <a:t># training and testing - </a:t>
            </a:r>
            <a:r>
              <a:rPr lang="en-US" altLang="zh-TW" dirty="0" err="1"/>
              <a:t>svm</a:t>
            </a:r>
            <a:r>
              <a:rPr lang="en-US" altLang="zh-TW" dirty="0"/>
              <a:t> file</a:t>
            </a:r>
          </a:p>
          <a:p>
            <a:r>
              <a:rPr lang="en-US" altLang="zh-TW" dirty="0" err="1"/>
              <a:t>bst_svm</a:t>
            </a:r>
            <a:r>
              <a:rPr lang="en-US" altLang="zh-TW" dirty="0"/>
              <a:t> = </a:t>
            </a:r>
            <a:r>
              <a:rPr lang="en-US" altLang="zh-TW" dirty="0" err="1"/>
              <a:t>xgb.train</a:t>
            </a:r>
            <a:r>
              <a:rPr lang="en-US" altLang="zh-TW" dirty="0"/>
              <a:t>(</a:t>
            </a:r>
            <a:r>
              <a:rPr lang="en-US" altLang="zh-TW" dirty="0" err="1"/>
              <a:t>param</a:t>
            </a:r>
            <a:r>
              <a:rPr lang="en-US" altLang="zh-TW" dirty="0"/>
              <a:t>, </a:t>
            </a:r>
            <a:r>
              <a:rPr lang="en-US" altLang="zh-TW" dirty="0" err="1"/>
              <a:t>dtrain_svm</a:t>
            </a:r>
            <a:r>
              <a:rPr lang="en-US" altLang="zh-TW" dirty="0"/>
              <a:t>, </a:t>
            </a:r>
            <a:r>
              <a:rPr lang="en-US" altLang="zh-TW" dirty="0" err="1"/>
              <a:t>num_round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preds</a:t>
            </a:r>
            <a:r>
              <a:rPr lang="en-US" altLang="zh-TW" dirty="0"/>
              <a:t> = </a:t>
            </a:r>
            <a:r>
              <a:rPr lang="en-US" altLang="zh-TW" dirty="0" err="1"/>
              <a:t>bst.predict</a:t>
            </a:r>
            <a:r>
              <a:rPr lang="en-US" altLang="zh-TW" dirty="0"/>
              <a:t>(</a:t>
            </a:r>
            <a:r>
              <a:rPr lang="en-US" altLang="zh-TW" dirty="0" err="1"/>
              <a:t>dtest_svm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# extracting most confident predictions</a:t>
            </a:r>
          </a:p>
          <a:p>
            <a:r>
              <a:rPr lang="en-US" altLang="zh-TW" dirty="0" err="1"/>
              <a:t>best_preds_svm</a:t>
            </a:r>
            <a:r>
              <a:rPr lang="en-US" altLang="zh-TW" dirty="0"/>
              <a:t> = [</a:t>
            </a:r>
            <a:r>
              <a:rPr lang="en-US" altLang="zh-TW" dirty="0" err="1"/>
              <a:t>np.argmax</a:t>
            </a:r>
            <a:r>
              <a:rPr lang="en-US" altLang="zh-TW" dirty="0"/>
              <a:t>(line) for line in </a:t>
            </a:r>
            <a:r>
              <a:rPr lang="en-US" altLang="zh-TW" dirty="0" err="1"/>
              <a:t>preds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print "</a:t>
            </a:r>
            <a:r>
              <a:rPr lang="en-US" altLang="zh-TW" dirty="0" err="1"/>
              <a:t>Svm</a:t>
            </a:r>
            <a:r>
              <a:rPr lang="en-US" altLang="zh-TW" dirty="0"/>
              <a:t> file precision:",</a:t>
            </a:r>
            <a:r>
              <a:rPr lang="en-US" altLang="zh-TW" dirty="0" err="1"/>
              <a:t>precision_score</a:t>
            </a:r>
            <a:r>
              <a:rPr lang="en-US" altLang="zh-TW" dirty="0"/>
              <a:t>(</a:t>
            </a:r>
            <a:r>
              <a:rPr lang="en-US" altLang="zh-TW" dirty="0" err="1"/>
              <a:t>y_test</a:t>
            </a:r>
            <a:r>
              <a:rPr lang="en-US" altLang="zh-TW" dirty="0"/>
              <a:t>, </a:t>
            </a:r>
            <a:r>
              <a:rPr lang="en-US" altLang="zh-TW" dirty="0" err="1"/>
              <a:t>best_preds_svm</a:t>
            </a:r>
            <a:r>
              <a:rPr lang="en-US" altLang="zh-TW" dirty="0"/>
              <a:t>, average='macro')</a:t>
            </a:r>
          </a:p>
          <a:p>
            <a:r>
              <a:rPr lang="en-US" altLang="zh-TW" dirty="0"/>
              <a:t># --------------------------------------------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8210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4910" y="1831584"/>
            <a:ext cx="63592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dump the models</a:t>
            </a:r>
          </a:p>
          <a:p>
            <a:r>
              <a:rPr lang="en-US" altLang="zh-TW" dirty="0" err="1"/>
              <a:t>bst.dump_model</a:t>
            </a:r>
            <a:r>
              <a:rPr lang="en-US" altLang="zh-TW" dirty="0"/>
              <a:t>('dump.raw.txt')</a:t>
            </a:r>
          </a:p>
          <a:p>
            <a:r>
              <a:rPr lang="en-US" altLang="zh-TW" dirty="0" err="1"/>
              <a:t>bst_svm.dump_model</a:t>
            </a:r>
            <a:r>
              <a:rPr lang="en-US" altLang="zh-TW" dirty="0"/>
              <a:t>('dump_svm.raw.txt')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save the models for later</a:t>
            </a:r>
          </a:p>
          <a:p>
            <a:r>
              <a:rPr lang="en-US" altLang="zh-TW" dirty="0" err="1"/>
              <a:t>joblib.dump</a:t>
            </a:r>
            <a:r>
              <a:rPr lang="en-US" altLang="zh-TW" dirty="0"/>
              <a:t>(</a:t>
            </a:r>
            <a:r>
              <a:rPr lang="en-US" altLang="zh-TW" dirty="0" err="1"/>
              <a:t>bst</a:t>
            </a:r>
            <a:r>
              <a:rPr lang="en-US" altLang="zh-TW" dirty="0"/>
              <a:t>, '</a:t>
            </a:r>
            <a:r>
              <a:rPr lang="en-US" altLang="zh-TW" dirty="0" err="1"/>
              <a:t>bst_model.pkl</a:t>
            </a:r>
            <a:r>
              <a:rPr lang="en-US" altLang="zh-TW" dirty="0"/>
              <a:t>', compress=True)</a:t>
            </a:r>
          </a:p>
          <a:p>
            <a:r>
              <a:rPr lang="en-US" altLang="zh-TW" dirty="0" err="1"/>
              <a:t>joblib.dump</a:t>
            </a:r>
            <a:r>
              <a:rPr lang="en-US" altLang="zh-TW" dirty="0"/>
              <a:t>(</a:t>
            </a:r>
            <a:r>
              <a:rPr lang="en-US" altLang="zh-TW" dirty="0" err="1"/>
              <a:t>bst_svm</a:t>
            </a:r>
            <a:r>
              <a:rPr lang="en-US" altLang="zh-TW" dirty="0"/>
              <a:t>, '</a:t>
            </a:r>
            <a:r>
              <a:rPr lang="en-US" altLang="zh-TW" dirty="0" err="1"/>
              <a:t>bst_svm_model.pkl</a:t>
            </a:r>
            <a:r>
              <a:rPr lang="en-US" altLang="zh-TW" dirty="0"/>
              <a:t>', compress=True)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537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6655" y="2579592"/>
            <a:ext cx="69688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[14:06:57] 120x4 matrix with 480 entries loaded from </a:t>
            </a:r>
            <a:r>
              <a:rPr lang="en-US" altLang="zh-TW" dirty="0" err="1"/>
              <a:t>dtrain.svm</a:t>
            </a:r>
            <a:endParaRPr lang="en-US" altLang="zh-TW" dirty="0"/>
          </a:p>
          <a:p>
            <a:r>
              <a:rPr lang="en-US" altLang="zh-TW" dirty="0"/>
              <a:t>[14:06:57] 30x4 matrix with 120 entries loaded from </a:t>
            </a:r>
            <a:r>
              <a:rPr lang="en-US" altLang="zh-TW" dirty="0" err="1"/>
              <a:t>dtest.svm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array precision: 1.0</a:t>
            </a:r>
          </a:p>
          <a:p>
            <a:r>
              <a:rPr lang="en-US" altLang="zh-TW" dirty="0" err="1"/>
              <a:t>Svm</a:t>
            </a:r>
            <a:r>
              <a:rPr lang="en-US" altLang="zh-TW" dirty="0"/>
              <a:t> file precision: 1.0</a:t>
            </a:r>
          </a:p>
          <a:p>
            <a:r>
              <a:rPr lang="en-US" altLang="zh-TW" dirty="0"/>
              <a:t>['</a:t>
            </a:r>
            <a:r>
              <a:rPr lang="en-US" altLang="zh-TW" dirty="0" err="1"/>
              <a:t>bst_svm_model.pkl</a:t>
            </a:r>
            <a:r>
              <a:rPr lang="en-US" altLang="zh-TW" dirty="0"/>
              <a:t>']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540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/>
              <a:t>LightGBM</a:t>
            </a:r>
            <a:r>
              <a:rPr lang="en-US" altLang="zh-TW" sz="6600" dirty="0"/>
              <a:t>(2017) </a:t>
            </a:r>
            <a:endParaRPr lang="zh-TW" altLang="en-US" sz="6600" dirty="0"/>
          </a:p>
        </p:txBody>
      </p:sp>
      <p:sp>
        <p:nvSpPr>
          <p:cNvPr id="3" name="矩形 2"/>
          <p:cNvSpPr/>
          <p:nvPr/>
        </p:nvSpPr>
        <p:spPr>
          <a:xfrm>
            <a:off x="325463" y="1803461"/>
            <a:ext cx="222855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5849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96" y="66849"/>
            <a:ext cx="7886700" cy="31970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125" y="3448270"/>
            <a:ext cx="84137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Gradient Boosting Decision Tree (GBDT) is a popular machine learning algorithm,</a:t>
            </a:r>
          </a:p>
          <a:p>
            <a:r>
              <a:rPr lang="en-US" altLang="zh-TW" dirty="0"/>
              <a:t>and has quite a few effective implementations such as </a:t>
            </a:r>
            <a:r>
              <a:rPr lang="en-US" altLang="zh-TW" dirty="0" err="1"/>
              <a:t>XGBoost</a:t>
            </a:r>
            <a:r>
              <a:rPr lang="en-US" altLang="zh-TW" dirty="0"/>
              <a:t> and </a:t>
            </a:r>
            <a:r>
              <a:rPr lang="en-US" altLang="zh-TW" dirty="0" err="1"/>
              <a:t>pGBRT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Although many engineering optimizations have been adopted in these implementations,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efficiency and scalability are still unsatisfactory </a:t>
            </a:r>
            <a:r>
              <a:rPr lang="en-US" altLang="zh-TW" dirty="0"/>
              <a:t>when the 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dimension </a:t>
            </a:r>
            <a:r>
              <a:rPr lang="en-US" altLang="zh-TW" dirty="0"/>
              <a:t>is high and data size is large. A major reason is that for each </a:t>
            </a:r>
            <a:r>
              <a:rPr lang="en-US" altLang="zh-TW" dirty="0" smtClean="0"/>
              <a:t>feature,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they </a:t>
            </a:r>
            <a:r>
              <a:rPr lang="en-US" altLang="zh-TW" dirty="0"/>
              <a:t>need to scan all the data instances to estimate the information gain of </a:t>
            </a:r>
            <a:r>
              <a:rPr lang="en-US" altLang="zh-TW" dirty="0" smtClean="0"/>
              <a:t>all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possible </a:t>
            </a:r>
            <a:r>
              <a:rPr lang="en-US" altLang="zh-TW" dirty="0"/>
              <a:t>split points, which is very time consuming.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To </a:t>
            </a:r>
            <a:r>
              <a:rPr lang="en-US" altLang="zh-TW" dirty="0"/>
              <a:t>tackle this problem,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propose </a:t>
            </a:r>
            <a:r>
              <a:rPr lang="en-US" altLang="zh-TW" dirty="0"/>
              <a:t>two novel techniques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Gradient-based One-Side Sampling (GOSS)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Exclusive </a:t>
            </a:r>
            <a:r>
              <a:rPr lang="en-US" altLang="zh-TW" dirty="0"/>
              <a:t>Feature Bundling (EFB).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38689" y="1598233"/>
            <a:ext cx="4085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https://github.com/Microsoft/LightGBM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9745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825" y="2167840"/>
            <a:ext cx="82757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是一個實現</a:t>
            </a:r>
            <a:r>
              <a:rPr lang="en-US" altLang="zh-TW" sz="2400" dirty="0" smtClean="0"/>
              <a:t>GBDT</a:t>
            </a:r>
            <a:r>
              <a:rPr lang="zh-TW" altLang="en-US" sz="2400" dirty="0" smtClean="0"/>
              <a:t>演算法的框架，支援高效率的並行訓練，並且具有以下優點：</a:t>
            </a:r>
          </a:p>
          <a:p>
            <a:r>
              <a:rPr lang="zh-TW" altLang="en-US" sz="2400" dirty="0" smtClean="0"/>
              <a:t>● 更快的訓練速度</a:t>
            </a:r>
          </a:p>
          <a:p>
            <a:r>
              <a:rPr lang="zh-TW" altLang="en-US" sz="2400" dirty="0" smtClean="0"/>
              <a:t>●  更低的記憶體消耗</a:t>
            </a:r>
          </a:p>
          <a:p>
            <a:r>
              <a:rPr lang="zh-TW" altLang="en-US" sz="2400" dirty="0" smtClean="0"/>
              <a:t>● 更好的準確率</a:t>
            </a:r>
          </a:p>
          <a:p>
            <a:r>
              <a:rPr lang="zh-TW" altLang="en-US" sz="2400" dirty="0" smtClean="0"/>
              <a:t>● 分散式支援，可以快速處理海量資料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63825" y="249489"/>
            <a:ext cx="6221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 smtClean="0"/>
              <a:t>LightGBM</a:t>
            </a:r>
            <a:r>
              <a:rPr lang="en-US" altLang="zh-TW" sz="3200" dirty="0" smtClean="0"/>
              <a:t>(2017) </a:t>
            </a:r>
            <a:r>
              <a:rPr lang="zh-TW" altLang="en-US" sz="3200" dirty="0" smtClean="0"/>
              <a:t> </a:t>
            </a:r>
            <a:r>
              <a:rPr lang="en-US" altLang="zh-TW" dirty="0" smtClean="0"/>
              <a:t>Light Gradient Boosting Machine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825" y="6488668"/>
            <a:ext cx="7347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https://www.msra.cn/zh-cn/news/features/lightgbm-20170105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0488" y="888083"/>
            <a:ext cx="3976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https://github.com/Microsoft/LightGBM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0488" y="1257415"/>
            <a:ext cx="4212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https://lightgbm.readthedocs.io/en/latest/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26467" y="936300"/>
            <a:ext cx="351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Parallel Learning and GPU Learning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0488" y="5017257"/>
            <a:ext cx="86248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 smtClean="0"/>
              <a:t>Guolin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Ke</a:t>
            </a:r>
            <a:r>
              <a:rPr lang="en-US" altLang="zh-TW" sz="1200" dirty="0" smtClean="0"/>
              <a:t>, Qi </a:t>
            </a:r>
            <a:r>
              <a:rPr lang="en-US" altLang="zh-TW" sz="1200" dirty="0" err="1" smtClean="0"/>
              <a:t>Meng</a:t>
            </a:r>
            <a:r>
              <a:rPr lang="en-US" altLang="zh-TW" sz="1200" dirty="0" smtClean="0"/>
              <a:t>, Thomas Finley, </a:t>
            </a:r>
            <a:r>
              <a:rPr lang="en-US" altLang="zh-TW" sz="1200" dirty="0" err="1" smtClean="0"/>
              <a:t>Taifeng</a:t>
            </a:r>
            <a:r>
              <a:rPr lang="en-US" altLang="zh-TW" sz="1200" dirty="0" smtClean="0"/>
              <a:t> Wang, Wei Chen, </a:t>
            </a:r>
            <a:r>
              <a:rPr lang="en-US" altLang="zh-TW" sz="1200" dirty="0" err="1" smtClean="0"/>
              <a:t>Weidong</a:t>
            </a:r>
            <a:r>
              <a:rPr lang="en-US" altLang="zh-TW" sz="1200" dirty="0" smtClean="0"/>
              <a:t> Ma, </a:t>
            </a:r>
            <a:r>
              <a:rPr lang="en-US" altLang="zh-TW" sz="1200" dirty="0" err="1" smtClean="0"/>
              <a:t>Qiwei</a:t>
            </a:r>
            <a:r>
              <a:rPr lang="en-US" altLang="zh-TW" sz="1200" dirty="0" smtClean="0"/>
              <a:t> Ye, Tie-Yan Liu. "</a:t>
            </a:r>
            <a:r>
              <a:rPr lang="en-US" altLang="zh-TW" sz="1200" dirty="0" err="1" smtClean="0"/>
              <a:t>LightGBM</a:t>
            </a:r>
            <a:r>
              <a:rPr lang="en-US" altLang="zh-TW" sz="1200" dirty="0" smtClean="0"/>
              <a:t>: A Highly Efficient Gradient Boosting Decision Tree". Advances in Neural Information Processing Systems 30 (NIPS 2017), pp. 3149-3157.</a:t>
            </a:r>
          </a:p>
          <a:p>
            <a:endParaRPr lang="en-US" altLang="zh-TW" sz="1200" dirty="0" smtClean="0"/>
          </a:p>
          <a:p>
            <a:r>
              <a:rPr lang="en-US" altLang="zh-TW" sz="1200" dirty="0" smtClean="0"/>
              <a:t>Qi </a:t>
            </a:r>
            <a:r>
              <a:rPr lang="en-US" altLang="zh-TW" sz="1200" dirty="0" err="1" smtClean="0"/>
              <a:t>Meng</a:t>
            </a:r>
            <a:r>
              <a:rPr lang="en-US" altLang="zh-TW" sz="1200" dirty="0" smtClean="0"/>
              <a:t>, </a:t>
            </a:r>
            <a:r>
              <a:rPr lang="en-US" altLang="zh-TW" sz="1200" dirty="0" err="1" smtClean="0"/>
              <a:t>Guolin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Ke</a:t>
            </a:r>
            <a:r>
              <a:rPr lang="en-US" altLang="zh-TW" sz="1200" dirty="0" smtClean="0"/>
              <a:t>, </a:t>
            </a:r>
            <a:r>
              <a:rPr lang="en-US" altLang="zh-TW" sz="1200" dirty="0" err="1" smtClean="0"/>
              <a:t>Taifeng</a:t>
            </a:r>
            <a:r>
              <a:rPr lang="en-US" altLang="zh-TW" sz="1200" dirty="0" smtClean="0"/>
              <a:t> Wang, Wei Chen, </a:t>
            </a:r>
            <a:r>
              <a:rPr lang="en-US" altLang="zh-TW" sz="1200" dirty="0" err="1" smtClean="0"/>
              <a:t>Qiwei</a:t>
            </a:r>
            <a:r>
              <a:rPr lang="en-US" altLang="zh-TW" sz="1200" dirty="0" smtClean="0"/>
              <a:t> Ye, </a:t>
            </a:r>
            <a:r>
              <a:rPr lang="en-US" altLang="zh-TW" sz="1200" dirty="0" err="1" smtClean="0"/>
              <a:t>Zhi</a:t>
            </a:r>
            <a:r>
              <a:rPr lang="en-US" altLang="zh-TW" sz="1200" dirty="0" smtClean="0"/>
              <a:t>-Ming Ma, Tie-Yan Liu. "A Communication-Efficient Parallel Algorithm for Decision Tree". Advances in Neural Information Processing Systems 29 (NIPS 2016), pp. 1279-1287.</a:t>
            </a:r>
          </a:p>
          <a:p>
            <a:endParaRPr lang="en-US" altLang="zh-TW" sz="1200" dirty="0" smtClean="0"/>
          </a:p>
          <a:p>
            <a:r>
              <a:rPr lang="en-US" altLang="zh-TW" sz="1200" dirty="0" err="1" smtClean="0"/>
              <a:t>Huan</a:t>
            </a:r>
            <a:r>
              <a:rPr lang="en-US" altLang="zh-TW" sz="1200" dirty="0" smtClean="0"/>
              <a:t> Zhang, Si </a:t>
            </a:r>
            <a:r>
              <a:rPr lang="en-US" altLang="zh-TW" sz="1200" dirty="0" err="1" smtClean="0"/>
              <a:t>Si</a:t>
            </a:r>
            <a:r>
              <a:rPr lang="en-US" altLang="zh-TW" sz="1200" dirty="0" smtClean="0"/>
              <a:t> and Cho-</a:t>
            </a:r>
            <a:r>
              <a:rPr lang="en-US" altLang="zh-TW" sz="1200" dirty="0" err="1" smtClean="0"/>
              <a:t>Jui</a:t>
            </a:r>
            <a:r>
              <a:rPr lang="en-US" altLang="zh-TW" sz="1200" dirty="0" smtClean="0"/>
              <a:t> Hsieh. "GPU Acceleration for Large-scale Tree Boosting". </a:t>
            </a:r>
            <a:r>
              <a:rPr lang="en-US" altLang="zh-TW" sz="1200" dirty="0" err="1" smtClean="0"/>
              <a:t>SysML</a:t>
            </a:r>
            <a:r>
              <a:rPr lang="en-US" altLang="zh-TW" sz="1200" dirty="0" smtClean="0"/>
              <a:t> Conference, 2018.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363825" y="1565625"/>
            <a:ext cx="335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https://lightgbm.apachecn.org/#/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9612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617" y="529625"/>
            <a:ext cx="77077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LightGBM</a:t>
            </a:r>
            <a:r>
              <a:rPr lang="en-US" altLang="zh-CN" dirty="0"/>
              <a:t> </a:t>
            </a:r>
            <a:r>
              <a:rPr lang="zh-CN" altLang="en-US" dirty="0" smtClean="0"/>
              <a:t>是一個梯度 </a:t>
            </a:r>
            <a:r>
              <a:rPr lang="en-US" altLang="zh-CN" dirty="0" smtClean="0"/>
              <a:t>boosting </a:t>
            </a:r>
            <a:r>
              <a:rPr lang="zh-CN" altLang="en-US" dirty="0"/>
              <a:t>框架</a:t>
            </a:r>
            <a:r>
              <a:rPr lang="en-US" altLang="zh-CN" dirty="0"/>
              <a:t>, </a:t>
            </a:r>
            <a:r>
              <a:rPr lang="zh-CN" altLang="en-US" dirty="0" smtClean="0"/>
              <a:t>使用基於學習演算法的決策樹</a:t>
            </a:r>
            <a:r>
              <a:rPr lang="en-US" altLang="zh-CN" dirty="0" smtClean="0"/>
              <a:t>. </a:t>
            </a:r>
            <a:r>
              <a:rPr lang="zh-CN" altLang="en-US" dirty="0" smtClean="0"/>
              <a:t>它是分散式的</a:t>
            </a:r>
            <a:r>
              <a:rPr lang="en-US" altLang="zh-CN" dirty="0" smtClean="0"/>
              <a:t>, </a:t>
            </a:r>
            <a:r>
              <a:rPr lang="zh-CN" altLang="en-US" dirty="0"/>
              <a:t>高效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LightGBM</a:t>
            </a:r>
            <a:r>
              <a:rPr lang="zh-CN" altLang="en-US" dirty="0" smtClean="0"/>
              <a:t>優勢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速度和記憶體使用的優化</a:t>
            </a: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減少分割增益的計算量</a:t>
            </a: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通過長條圖的相減來進行進一步的加速</a:t>
            </a: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減少記憶體的使用 減少並行學習的通信代價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稀疏優化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准確率的優化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Leaf-wise </a:t>
            </a:r>
            <a:r>
              <a:rPr lang="en-US" altLang="zh-CN" dirty="0"/>
              <a:t>(Best-first) </a:t>
            </a:r>
            <a:r>
              <a:rPr lang="zh-CN" altLang="en-US" dirty="0" smtClean="0"/>
              <a:t>的決策樹生長策略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zh-CN" altLang="en-US" dirty="0" smtClean="0"/>
              <a:t>類別特徵值的最優分割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網絡通信的優化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並行學習的優化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特徵並行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數據並行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投票並行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GPU </a:t>
            </a:r>
            <a:r>
              <a:rPr lang="zh-CN" altLang="en-US" dirty="0" smtClean="0"/>
              <a:t>支援可處理大規模資料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50064" y="5267099"/>
            <a:ext cx="3358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LightGBM</a:t>
            </a:r>
            <a:r>
              <a:rPr lang="en-US" altLang="zh-TW" dirty="0"/>
              <a:t> </a:t>
            </a:r>
            <a:r>
              <a:rPr lang="zh-TW" altLang="en-US" dirty="0"/>
              <a:t>中文</a:t>
            </a:r>
            <a:r>
              <a:rPr lang="zh-TW" altLang="en-US" dirty="0" smtClean="0"/>
              <a:t>文檔</a:t>
            </a:r>
            <a:endParaRPr lang="en-US" altLang="zh-TW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://lightgbm.apachecn.org/#/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77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10C9A91-E6EC-424C-A218-CE9FF52FC303}" type="slidenum">
              <a:rPr lang="en-US" altLang="zh-TW"/>
              <a:pPr eaLnBrk="1" hangingPunct="1"/>
              <a:t>12</a:t>
            </a:fld>
            <a:endParaRPr lang="en-US" altLang="zh-TW"/>
          </a:p>
        </p:txBody>
      </p:sp>
      <p:sp>
        <p:nvSpPr>
          <p:cNvPr id="2048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Computation of Gini Index </a:t>
            </a:r>
          </a:p>
        </p:txBody>
      </p:sp>
      <p:sp>
        <p:nvSpPr>
          <p:cNvPr id="2048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10319" y="1371600"/>
            <a:ext cx="8991600" cy="54864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Ex.  D has 9 tuples in 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buys_computer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= “yes” and 5 in “no”</a:t>
            </a: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Suppose the attribute income partitions D into 10 in D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{low, medium} and 4 in D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2</a:t>
            </a: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400" dirty="0" smtClean="0">
                <a:ea typeface="新細明體" panose="02020500000000000000" pitchFamily="18" charset="-120"/>
              </a:rPr>
              <a:t> Gini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{</a:t>
            </a:r>
            <a:r>
              <a:rPr lang="en-US" altLang="zh-TW" sz="2400" baseline="-25000" dirty="0" err="1" smtClean="0">
                <a:ea typeface="新細明體" panose="02020500000000000000" pitchFamily="18" charset="-120"/>
              </a:rPr>
              <a:t>low,high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}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is 0.458; Gini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{</a:t>
            </a:r>
            <a:r>
              <a:rPr lang="en-US" altLang="zh-TW" sz="2400" baseline="-25000" dirty="0" err="1" smtClean="0">
                <a:ea typeface="新細明體" panose="02020500000000000000" pitchFamily="18" charset="-120"/>
              </a:rPr>
              <a:t>medium,high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}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is 0.450.  Thus, split on the {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low,medium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} (and {high}) since it has the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lowest Gini index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All attributes are assumed continuous-valued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May need other tools, e.g., clustering, to get the possible split values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Can be modified for categorical attributes</a:t>
            </a:r>
          </a:p>
        </p:txBody>
      </p:sp>
      <p:graphicFrame>
        <p:nvGraphicFramePr>
          <p:cNvPr id="20485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810000" y="1600200"/>
          <a:ext cx="3581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4" imgW="2222500" imgH="469900" progId="Equation.3">
                  <p:embed/>
                </p:oleObj>
              </mc:Choice>
              <mc:Fallback>
                <p:oleObj name="Equation" r:id="rId4" imgW="2222500" imgH="469900" progId="Equation.3">
                  <p:embed/>
                  <p:pic>
                    <p:nvPicPr>
                      <p:cNvPr id="204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600200"/>
                        <a:ext cx="3581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3"/>
          <p:cNvGraphicFramePr>
            <a:graphicFrameLocks noChangeAspect="1"/>
          </p:cNvGraphicFramePr>
          <p:nvPr/>
        </p:nvGraphicFramePr>
        <p:xfrm>
          <a:off x="3562350" y="2514600"/>
          <a:ext cx="504031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6" imgW="3340100" imgH="431800" progId="Equation.3">
                  <p:embed/>
                </p:oleObj>
              </mc:Choice>
              <mc:Fallback>
                <p:oleObj name="Equation" r:id="rId6" imgW="3340100" imgH="431800" progId="Equation.3">
                  <p:embed/>
                  <p:pic>
                    <p:nvPicPr>
                      <p:cNvPr id="2048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2514600"/>
                        <a:ext cx="504031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7" name="Picture 14" descr="8gin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167063"/>
            <a:ext cx="4419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4226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104" y="724951"/>
            <a:ext cx="787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/>
              <a:t>LigthGBM</a:t>
            </a:r>
            <a:r>
              <a:rPr lang="zh-TW" altLang="en-US" sz="2800" dirty="0" smtClean="0"/>
              <a:t>和</a:t>
            </a:r>
            <a:r>
              <a:rPr lang="en-US" altLang="zh-TW" sz="2800" dirty="0" err="1"/>
              <a:t>xgboost</a:t>
            </a:r>
            <a:r>
              <a:rPr lang="zh-TW" altLang="en-US" sz="2800" dirty="0"/>
              <a:t>一樣是對</a:t>
            </a:r>
            <a:r>
              <a:rPr lang="en-US" altLang="zh-TW" sz="2800" dirty="0"/>
              <a:t>GBDT</a:t>
            </a:r>
            <a:r>
              <a:rPr lang="zh-TW" altLang="en-US" sz="2800" dirty="0"/>
              <a:t>的高效實現，很多方面會比</a:t>
            </a:r>
            <a:r>
              <a:rPr lang="en-US" altLang="zh-TW" sz="2800" dirty="0" err="1"/>
              <a:t>xgboost</a:t>
            </a:r>
            <a:r>
              <a:rPr lang="zh-TW" altLang="en-US" sz="2800" dirty="0"/>
              <a:t>表現的更為優秀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原理</a:t>
            </a:r>
            <a:r>
              <a:rPr lang="zh-TW" altLang="en-US" sz="2800" dirty="0"/>
              <a:t>上它和</a:t>
            </a:r>
            <a:r>
              <a:rPr lang="en-US" altLang="zh-TW" sz="2800" dirty="0"/>
              <a:t>GBDT</a:t>
            </a:r>
            <a:r>
              <a:rPr lang="zh-TW" altLang="en-US" sz="2800" dirty="0"/>
              <a:t>及</a:t>
            </a:r>
            <a:r>
              <a:rPr lang="en-US" altLang="zh-TW" sz="2800" dirty="0" err="1"/>
              <a:t>xgboot</a:t>
            </a:r>
            <a:r>
              <a:rPr lang="zh-TW" altLang="en-US" sz="2800" dirty="0"/>
              <a:t>類似，都採用損失函數的負梯度作為當前決策樹的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殘差近似值</a:t>
            </a:r>
            <a:r>
              <a:rPr lang="zh-TW" altLang="en-US" sz="2800" dirty="0"/>
              <a:t>，去擬合新的決策樹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214574" y="6197084"/>
            <a:ext cx="372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https://kknews.cc/code/grbzab8.html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0104" y="3122616"/>
            <a:ext cx="81920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LightGBM</a:t>
            </a:r>
            <a:r>
              <a:rPr lang="zh-TW" altLang="en-US" dirty="0" smtClean="0"/>
              <a:t>的特點</a:t>
            </a:r>
            <a:r>
              <a:rPr lang="en-US" altLang="zh-TW" dirty="0" smtClean="0"/>
              <a:t>:</a:t>
            </a:r>
            <a:endParaRPr lang="zh-TW" altLang="en-US" dirty="0"/>
          </a:p>
          <a:p>
            <a:endParaRPr lang="zh-TW" altLang="en-US" dirty="0"/>
          </a:p>
          <a:p>
            <a:r>
              <a:rPr lang="en-US" altLang="zh-TW" dirty="0"/>
              <a:t>1</a:t>
            </a:r>
            <a:r>
              <a:rPr lang="zh-TW" altLang="en-US" dirty="0"/>
              <a:t>、採用直方圖算</a:t>
            </a:r>
            <a:r>
              <a:rPr lang="zh-TW" altLang="en-US" dirty="0" smtClean="0"/>
              <a:t>法</a:t>
            </a:r>
            <a:endParaRPr lang="zh-TW" altLang="en-US" dirty="0"/>
          </a:p>
          <a:p>
            <a:r>
              <a:rPr lang="en-US" altLang="zh-TW" dirty="0"/>
              <a:t>2</a:t>
            </a:r>
            <a:r>
              <a:rPr lang="zh-TW" altLang="en-US" dirty="0"/>
              <a:t>、樹的生長策略優</a:t>
            </a:r>
            <a:r>
              <a:rPr lang="zh-TW" altLang="en-US" dirty="0" smtClean="0"/>
              <a:t>化</a:t>
            </a:r>
            <a:endParaRPr lang="zh-TW" altLang="en-US" dirty="0"/>
          </a:p>
          <a:p>
            <a:r>
              <a:rPr lang="en-US" altLang="zh-TW" dirty="0"/>
              <a:t>3</a:t>
            </a:r>
            <a:r>
              <a:rPr lang="zh-TW" altLang="en-US" dirty="0"/>
              <a:t>、相對於</a:t>
            </a:r>
            <a:r>
              <a:rPr lang="en-US" altLang="zh-TW" dirty="0" err="1"/>
              <a:t>xgboost</a:t>
            </a:r>
            <a:r>
              <a:rPr lang="zh-TW" altLang="en-US" dirty="0"/>
              <a:t>和</a:t>
            </a:r>
            <a:r>
              <a:rPr lang="en-US" altLang="zh-TW" dirty="0" err="1"/>
              <a:t>GBDT,LightGBM</a:t>
            </a:r>
            <a:r>
              <a:rPr lang="zh-TW" altLang="en-US" dirty="0"/>
              <a:t>提出了兩個新方法，使得</a:t>
            </a:r>
            <a:r>
              <a:rPr lang="en-US" altLang="zh-TW" dirty="0" err="1"/>
              <a:t>LightGBM</a:t>
            </a:r>
            <a:r>
              <a:rPr lang="zh-TW" altLang="en-US" dirty="0"/>
              <a:t>的效率要顯著要高於</a:t>
            </a:r>
            <a:r>
              <a:rPr lang="en-US" altLang="zh-TW" dirty="0"/>
              <a:t>GBDT</a:t>
            </a:r>
            <a:r>
              <a:rPr lang="zh-TW" altLang="en-US" dirty="0"/>
              <a:t>和</a:t>
            </a:r>
            <a:r>
              <a:rPr lang="en-US" altLang="zh-TW" dirty="0" err="1"/>
              <a:t>xgboost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這兩</a:t>
            </a:r>
            <a:r>
              <a:rPr lang="zh-TW" altLang="en-US" dirty="0"/>
              <a:t>種新方法是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smtClean="0"/>
              <a:t>Gradient-based </a:t>
            </a:r>
            <a:r>
              <a:rPr lang="en-US" altLang="zh-TW" dirty="0"/>
              <a:t>One-Side Sampling (GOSS</a:t>
            </a:r>
            <a:r>
              <a:rPr lang="zh-TW" altLang="en-US" dirty="0"/>
              <a:t>：基於梯度的</a:t>
            </a:r>
            <a:r>
              <a:rPr lang="en-US" altLang="zh-TW" dirty="0"/>
              <a:t>one-side</a:t>
            </a:r>
            <a:r>
              <a:rPr lang="zh-TW" altLang="en-US" dirty="0"/>
              <a:t>採樣</a:t>
            </a:r>
            <a:r>
              <a:rPr lang="en-US" altLang="zh-TW" dirty="0"/>
              <a:t>) </a:t>
            </a:r>
            <a:r>
              <a:rPr lang="zh-TW" altLang="en-US" dirty="0" smtClean="0"/>
              <a:t>和</a:t>
            </a:r>
            <a:endParaRPr lang="en-US" altLang="zh-TW" dirty="0" smtClean="0"/>
          </a:p>
          <a:p>
            <a:r>
              <a:rPr lang="en-US" altLang="zh-TW" dirty="0" smtClean="0"/>
              <a:t>Exclusive </a:t>
            </a:r>
            <a:r>
              <a:rPr lang="en-US" altLang="zh-TW" dirty="0"/>
              <a:t>Feature Bundling (EFB</a:t>
            </a:r>
            <a:r>
              <a:rPr lang="zh-TW" altLang="en-US" dirty="0"/>
              <a:t>：互斥的特徵捆綁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5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89" y="236926"/>
            <a:ext cx="5865438" cy="631299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0701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87" y="197298"/>
            <a:ext cx="6147232" cy="64088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3380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2" y="977406"/>
            <a:ext cx="6446982" cy="5525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392" y="205570"/>
            <a:ext cx="6107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Gradient-based One-Side Sampling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602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84" y="1008527"/>
            <a:ext cx="7080249" cy="567859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1756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2" y="720618"/>
            <a:ext cx="7627625" cy="14479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748" y="12037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使用五種資料集測試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20" y="2763714"/>
            <a:ext cx="6774007" cy="14322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748" y="2394382"/>
            <a:ext cx="3691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Overall training time cost comparison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7748" y="4329840"/>
            <a:ext cx="441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Overall accuracy comparison on test datasets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2" y="4833079"/>
            <a:ext cx="7991721" cy="1517306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8557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4" y="1761282"/>
            <a:ext cx="7995376" cy="34278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5314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88697"/>
            <a:ext cx="9144000" cy="1791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84349" y="288697"/>
            <a:ext cx="4389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</a:t>
            </a:r>
            <a:r>
              <a:rPr lang="en-US" altLang="zh-TW" sz="3600" dirty="0" err="1" smtClean="0"/>
              <a:t>lightgbm</a:t>
            </a:r>
            <a:r>
              <a:rPr lang="en-US" altLang="zh-TW" sz="3600" dirty="0" smtClean="0"/>
              <a:t> as </a:t>
            </a:r>
            <a:r>
              <a:rPr lang="en-US" altLang="zh-TW" sz="3600" dirty="0" err="1" smtClean="0"/>
              <a:t>lgb</a:t>
            </a:r>
            <a:endParaRPr lang="en-US" altLang="zh-TW" sz="3600" dirty="0" smtClean="0"/>
          </a:p>
          <a:p>
            <a:r>
              <a:rPr lang="en-US" altLang="zh-TW" sz="3600" dirty="0" err="1"/>
              <a:t>lgb</a:t>
            </a:r>
            <a:r>
              <a:rPr lang="en-US" altLang="zh-TW" sz="3600" dirty="0"/>
              <a:t>.__version</a:t>
            </a:r>
            <a:r>
              <a:rPr lang="en-US" altLang="zh-TW" sz="3600" dirty="0" smtClean="0"/>
              <a:t>__</a:t>
            </a:r>
            <a:endParaRPr lang="en-US" altLang="zh-TW" sz="3600" dirty="0"/>
          </a:p>
        </p:txBody>
      </p:sp>
      <p:sp>
        <p:nvSpPr>
          <p:cNvPr id="3" name="矩形 2"/>
          <p:cNvSpPr/>
          <p:nvPr/>
        </p:nvSpPr>
        <p:spPr>
          <a:xfrm>
            <a:off x="906989" y="1618734"/>
            <a:ext cx="93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'2.2.3'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83308" y="3339084"/>
            <a:ext cx="84466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Installing GPU support for 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LightGBM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Google Collab</a:t>
            </a:r>
          </a:p>
          <a:p>
            <a:r>
              <a:rPr lang="en-US" altLang="zh-TW" sz="1400" dirty="0" smtClean="0"/>
              <a:t>https://stackoverflow.com/questions/49606886/installing-gpu-support-for-lightgbm-on-google-collab</a:t>
            </a:r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742576" y="4457274"/>
            <a:ext cx="624311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!pip install </a:t>
            </a:r>
            <a:r>
              <a:rPr lang="en-US" altLang="zh-TW" sz="2800" dirty="0" err="1" smtClean="0"/>
              <a:t>lightgbm</a:t>
            </a:r>
            <a:r>
              <a:rPr lang="en-US" altLang="zh-TW" sz="2800" dirty="0" smtClean="0"/>
              <a:t> --install-option=--</a:t>
            </a:r>
            <a:r>
              <a:rPr lang="en-US" altLang="zh-TW" sz="2800" dirty="0" err="1" smtClean="0"/>
              <a:t>gpu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86916" y="5502686"/>
            <a:ext cx="73290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pip install </a:t>
            </a:r>
            <a:r>
              <a:rPr lang="en-US" altLang="zh-TW" dirty="0" err="1" smtClean="0"/>
              <a:t>lightgbm</a:t>
            </a:r>
            <a:r>
              <a:rPr lang="en-US" altLang="zh-TW" dirty="0" smtClean="0"/>
              <a:t> --install-option=--</a:t>
            </a:r>
            <a:r>
              <a:rPr lang="en-US" altLang="zh-TW" dirty="0" err="1" smtClean="0"/>
              <a:t>gpu</a:t>
            </a:r>
            <a:r>
              <a:rPr lang="en-US" altLang="zh-TW" dirty="0" smtClean="0"/>
              <a:t> --install-option="--</a:t>
            </a:r>
            <a:r>
              <a:rPr lang="en-US" altLang="zh-TW" dirty="0" err="1" smtClean="0"/>
              <a:t>opencl</a:t>
            </a:r>
            <a:r>
              <a:rPr lang="en-US" altLang="zh-TW" dirty="0" smtClean="0"/>
              <a:t>-include-</a:t>
            </a:r>
            <a:r>
              <a:rPr lang="en-US" altLang="zh-TW" dirty="0" err="1" smtClean="0"/>
              <a:t>dir</a:t>
            </a:r>
            <a:r>
              <a:rPr lang="en-US" altLang="zh-TW" dirty="0" smtClean="0"/>
              <a:t>=/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/local/</a:t>
            </a:r>
            <a:r>
              <a:rPr lang="en-US" altLang="zh-TW" dirty="0" err="1" smtClean="0"/>
              <a:t>cuda</a:t>
            </a:r>
            <a:r>
              <a:rPr lang="en-US" altLang="zh-TW" dirty="0" smtClean="0"/>
              <a:t>/include/" --install-option="--</a:t>
            </a:r>
            <a:r>
              <a:rPr lang="en-US" altLang="zh-TW" dirty="0" err="1" smtClean="0"/>
              <a:t>opencl</a:t>
            </a:r>
            <a:r>
              <a:rPr lang="en-US" altLang="zh-TW" dirty="0" smtClean="0"/>
              <a:t>-library=/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/local/</a:t>
            </a:r>
            <a:r>
              <a:rPr lang="en-US" altLang="zh-TW" dirty="0" err="1" smtClean="0"/>
              <a:t>cuda</a:t>
            </a:r>
            <a:r>
              <a:rPr lang="en-US" altLang="zh-TW" dirty="0" smtClean="0"/>
              <a:t>/lib64/libOpenCL.so"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5485707" y="400773"/>
            <a:ext cx="3240121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en-US" altLang="zh-TW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endParaRPr lang="en-US" altLang="zh-TW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2576" y="2378379"/>
            <a:ext cx="7634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https://medium.com/@am.sharma/lgbm-on-colab-with-gpu-c1c09e83f2af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839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58332" cy="13255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https://lightgbm.readthedocs.io/en/latest/pythonapi/lightgbm.LGBMRegressor.html#lightgbm.LGBMRegressor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61" t="18540" r="4509" b="5682"/>
          <a:stretch/>
        </p:blipFill>
        <p:spPr>
          <a:xfrm>
            <a:off x="803563" y="1570180"/>
            <a:ext cx="7282707" cy="44519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49" y="6211669"/>
            <a:ext cx="656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https://lightgbm.readthedocs.io/en/latest/Python-API.html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349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491" y="727201"/>
            <a:ext cx="82342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lightgbm</a:t>
            </a:r>
            <a:r>
              <a:rPr lang="en-US" altLang="zh-TW" dirty="0"/>
              <a:t> as </a:t>
            </a:r>
            <a:r>
              <a:rPr lang="en-US" altLang="zh-TW" dirty="0" err="1"/>
              <a:t>lgb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load_iris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 smtClean="0"/>
              <a:t>train_test_split</a:t>
            </a:r>
            <a:endParaRPr lang="en-US" altLang="zh-TW" dirty="0"/>
          </a:p>
          <a:p>
            <a:r>
              <a:rPr lang="en-US" altLang="zh-TW" dirty="0"/>
              <a:t>import pandas as </a:t>
            </a:r>
            <a:r>
              <a:rPr lang="en-US" altLang="zh-TW" dirty="0" err="1"/>
              <a:t>pd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iris = </a:t>
            </a:r>
            <a:r>
              <a:rPr lang="en-US" altLang="zh-TW" dirty="0" err="1"/>
              <a:t>load_iris</a:t>
            </a:r>
            <a:r>
              <a:rPr lang="en-US" altLang="zh-TW" dirty="0" smtClean="0"/>
              <a:t>()</a:t>
            </a:r>
            <a:endParaRPr lang="en-US" altLang="zh-TW" dirty="0"/>
          </a:p>
          <a:p>
            <a:r>
              <a:rPr lang="en-US" altLang="zh-TW" dirty="0" smtClean="0"/>
              <a:t>data=</a:t>
            </a:r>
            <a:r>
              <a:rPr lang="en-US" altLang="zh-TW" dirty="0" err="1" smtClean="0"/>
              <a:t>iris.data</a:t>
            </a:r>
            <a:endParaRPr lang="en-US" altLang="zh-TW" dirty="0"/>
          </a:p>
          <a:p>
            <a:r>
              <a:rPr lang="en-US" altLang="zh-TW" dirty="0"/>
              <a:t>target = </a:t>
            </a:r>
            <a:r>
              <a:rPr lang="en-US" altLang="zh-TW" dirty="0" err="1"/>
              <a:t>iris.target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X_train,X_test,y_train,y_test</a:t>
            </a:r>
            <a:r>
              <a:rPr lang="en-US" altLang="zh-TW" dirty="0"/>
              <a:t> =</a:t>
            </a:r>
            <a:r>
              <a:rPr lang="en-US" altLang="zh-TW" dirty="0" err="1"/>
              <a:t>train_test_split</a:t>
            </a:r>
            <a:r>
              <a:rPr lang="en-US" altLang="zh-TW" dirty="0"/>
              <a:t>(</a:t>
            </a:r>
            <a:r>
              <a:rPr lang="en-US" altLang="zh-TW" dirty="0" err="1"/>
              <a:t>data,target,test_size</a:t>
            </a:r>
            <a:r>
              <a:rPr lang="en-US" altLang="zh-TW" dirty="0"/>
              <a:t>=0.25)</a:t>
            </a:r>
          </a:p>
          <a:p>
            <a:endParaRPr lang="en-US" altLang="zh-TW" dirty="0"/>
          </a:p>
          <a:p>
            <a:r>
              <a:rPr lang="en-US" altLang="zh-TW" dirty="0" err="1"/>
              <a:t>gbm</a:t>
            </a:r>
            <a:r>
              <a:rPr lang="en-US" altLang="zh-TW" dirty="0"/>
              <a:t> = </a:t>
            </a:r>
            <a:r>
              <a:rPr lang="en-US" altLang="zh-TW" dirty="0" err="1"/>
              <a:t>lgb.LGBMRegressor</a:t>
            </a:r>
            <a:r>
              <a:rPr lang="en-US" altLang="zh-TW" dirty="0"/>
              <a:t>(</a:t>
            </a:r>
            <a:r>
              <a:rPr lang="en-US" altLang="zh-TW" dirty="0" err="1"/>
              <a:t>learning_rate</a:t>
            </a:r>
            <a:r>
              <a:rPr lang="en-US" altLang="zh-TW" dirty="0"/>
              <a:t>=0.03,n_estimators=200</a:t>
            </a:r>
            <a:r>
              <a:rPr lang="zh-TW" altLang="en-US" dirty="0"/>
              <a:t>，</a:t>
            </a:r>
            <a:r>
              <a:rPr lang="en-US" altLang="zh-TW" dirty="0" err="1"/>
              <a:t>max_depth</a:t>
            </a:r>
            <a:r>
              <a:rPr lang="en-US" altLang="zh-TW" dirty="0"/>
              <a:t>=8)</a:t>
            </a:r>
          </a:p>
          <a:p>
            <a:endParaRPr lang="en-US" altLang="zh-TW" dirty="0"/>
          </a:p>
          <a:p>
            <a:r>
              <a:rPr lang="en-US" altLang="zh-TW" dirty="0" err="1"/>
              <a:t>gbm.fit</a:t>
            </a:r>
            <a:r>
              <a:rPr lang="en-US" altLang="zh-TW" dirty="0"/>
              <a:t>(</a:t>
            </a:r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預測結果</a:t>
            </a:r>
          </a:p>
          <a:p>
            <a:endParaRPr lang="zh-TW" altLang="en-US" dirty="0"/>
          </a:p>
          <a:p>
            <a:r>
              <a:rPr lang="en-US" altLang="zh-TW" dirty="0" err="1"/>
              <a:t>y_pred</a:t>
            </a:r>
            <a:r>
              <a:rPr lang="en-US" altLang="zh-TW" dirty="0"/>
              <a:t> = </a:t>
            </a:r>
            <a:r>
              <a:rPr lang="en-US" altLang="zh-TW" dirty="0" err="1"/>
              <a:t>gbm.predict</a:t>
            </a:r>
            <a:r>
              <a:rPr lang="en-US" altLang="zh-TW" dirty="0"/>
              <a:t>(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num_iteration</a:t>
            </a:r>
            <a:r>
              <a:rPr lang="en-US" altLang="zh-TW" dirty="0"/>
              <a:t>=</a:t>
            </a:r>
            <a:r>
              <a:rPr lang="en-US" altLang="zh-TW" dirty="0" err="1"/>
              <a:t>gbm.best_iteration</a:t>
            </a:r>
            <a:r>
              <a:rPr lang="en-US" altLang="zh-TW" dirty="0" smtClean="0"/>
              <a:t>_)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273474" y="6160283"/>
            <a:ext cx="372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https://kknews.cc/code/grbzab8.html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13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FD32EE4-7CF7-44B3-B3BB-144A04330A76}" type="slidenum">
              <a:rPr lang="en-US" altLang="zh-TW"/>
              <a:pPr eaLnBrk="1" hangingPunct="1"/>
              <a:t>13</a:t>
            </a:fld>
            <a:endParaRPr lang="en-US" altLang="zh-TW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91" y="452581"/>
            <a:ext cx="7250545" cy="6858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dirty="0" smtClean="0">
                <a:ea typeface="新細明體" panose="02020500000000000000" pitchFamily="18" charset="-120"/>
              </a:rPr>
              <a:t>Comparing Attribute Selection Measures</a:t>
            </a:r>
            <a:endParaRPr lang="en-US" altLang="zh-TW" sz="2800" dirty="0" smtClean="0">
              <a:ea typeface="新細明體" panose="02020500000000000000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58200" cy="5257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The three measures, in general, return good results but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b="1" dirty="0" smtClean="0">
                <a:ea typeface="新細明體" panose="02020500000000000000" pitchFamily="18" charset="-120"/>
              </a:rPr>
              <a:t>Information gain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dirty="0" smtClean="0">
                <a:ea typeface="新細明體" panose="02020500000000000000" pitchFamily="18" charset="-120"/>
              </a:rPr>
              <a:t>biased towards multivalued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b="1" dirty="0" smtClean="0">
                <a:ea typeface="新細明體" panose="02020500000000000000" pitchFamily="18" charset="-120"/>
              </a:rPr>
              <a:t>Gain ratio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dirty="0" smtClean="0">
                <a:ea typeface="新細明體" panose="02020500000000000000" pitchFamily="18" charset="-120"/>
              </a:rPr>
              <a:t>tends to prefer unbalanced splits in which one partition is much smaller than the others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b="1" dirty="0" smtClean="0">
                <a:ea typeface="新細明體" panose="02020500000000000000" pitchFamily="18" charset="-120"/>
              </a:rPr>
              <a:t>Gini index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dirty="0" smtClean="0">
                <a:ea typeface="新細明體" panose="02020500000000000000" pitchFamily="18" charset="-120"/>
              </a:rPr>
              <a:t>biased to multivalued attributes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dirty="0" smtClean="0">
                <a:ea typeface="新細明體" panose="02020500000000000000" pitchFamily="18" charset="-120"/>
              </a:rPr>
              <a:t>has difficulty when # of classes is large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dirty="0" smtClean="0">
                <a:ea typeface="新細明體" panose="02020500000000000000" pitchFamily="18" charset="-120"/>
              </a:rPr>
              <a:t>tends to favor tests that result in equal-sized partitions and purity in both partitions</a:t>
            </a:r>
          </a:p>
        </p:txBody>
      </p:sp>
    </p:spTree>
    <p:extLst>
      <p:ext uri="{BB962C8B-B14F-4D97-AF65-F5344CB8AC3E}">
        <p14:creationId xmlns:p14="http://schemas.microsoft.com/office/powerpoint/2010/main" val="117129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492" y="1204385"/>
            <a:ext cx="82896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lightgbm</a:t>
            </a:r>
            <a:r>
              <a:rPr lang="en-US" altLang="zh-TW" dirty="0"/>
              <a:t> as </a:t>
            </a:r>
            <a:r>
              <a:rPr lang="en-US" altLang="zh-TW" dirty="0" err="1"/>
              <a:t>lgb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mean_squared_error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load_iris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載入數據</a:t>
            </a:r>
          </a:p>
          <a:p>
            <a:r>
              <a:rPr lang="en-US" altLang="zh-TW" dirty="0" smtClean="0"/>
              <a:t>iris </a:t>
            </a:r>
            <a:r>
              <a:rPr lang="en-US" altLang="zh-TW" dirty="0"/>
              <a:t>= </a:t>
            </a:r>
            <a:r>
              <a:rPr lang="en-US" altLang="zh-TW" dirty="0" err="1"/>
              <a:t>load_iris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data = </a:t>
            </a:r>
            <a:r>
              <a:rPr lang="en-US" altLang="zh-TW" dirty="0" err="1"/>
              <a:t>iris.data</a:t>
            </a:r>
            <a:endParaRPr lang="en-US" altLang="zh-TW" dirty="0"/>
          </a:p>
          <a:p>
            <a:r>
              <a:rPr lang="en-US" altLang="zh-TW" dirty="0"/>
              <a:t>target = </a:t>
            </a:r>
            <a:r>
              <a:rPr lang="en-US" altLang="zh-TW" dirty="0" err="1"/>
              <a:t>iris.target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劃分訓練集和測試集</a:t>
            </a:r>
          </a:p>
          <a:p>
            <a:r>
              <a:rPr lang="en-US" altLang="zh-TW" dirty="0" err="1" smtClean="0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 = </a:t>
            </a:r>
            <a:r>
              <a:rPr lang="en-US" altLang="zh-TW" dirty="0" err="1"/>
              <a:t>train_test_split</a:t>
            </a:r>
            <a:r>
              <a:rPr lang="en-US" altLang="zh-TW" dirty="0"/>
              <a:t>(data, target, </a:t>
            </a:r>
            <a:r>
              <a:rPr lang="en-US" altLang="zh-TW" dirty="0" err="1"/>
              <a:t>test_size</a:t>
            </a:r>
            <a:r>
              <a:rPr lang="en-US" altLang="zh-TW" dirty="0"/>
              <a:t>=0.2)</a:t>
            </a:r>
          </a:p>
          <a:p>
            <a:r>
              <a:rPr lang="en-US" altLang="zh-TW" dirty="0"/>
              <a:t>print("Train data length:", 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X_train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print("Test data length:", 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X_test</a:t>
            </a:r>
            <a:r>
              <a:rPr lang="en-US" altLang="zh-TW" dirty="0"/>
              <a:t>))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轉換為</a:t>
            </a:r>
            <a:r>
              <a:rPr lang="en-US" altLang="zh-TW" dirty="0" smtClean="0"/>
              <a:t>Dataset</a:t>
            </a:r>
            <a:r>
              <a:rPr lang="zh-TW" altLang="en-US" dirty="0" smtClean="0"/>
              <a:t>資料格式</a:t>
            </a:r>
          </a:p>
          <a:p>
            <a:r>
              <a:rPr lang="en-US" altLang="zh-TW" dirty="0" err="1" smtClean="0"/>
              <a:t>lgb_train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lgb.Dataset</a:t>
            </a:r>
            <a:r>
              <a:rPr lang="en-US" altLang="zh-TW" dirty="0"/>
              <a:t>(</a:t>
            </a:r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lgb_eval</a:t>
            </a:r>
            <a:r>
              <a:rPr lang="en-US" altLang="zh-TW" dirty="0"/>
              <a:t> = </a:t>
            </a:r>
            <a:r>
              <a:rPr lang="en-US" altLang="zh-TW" dirty="0" err="1"/>
              <a:t>lgb.Dataset</a:t>
            </a:r>
            <a:r>
              <a:rPr lang="en-US" altLang="zh-TW" dirty="0"/>
              <a:t>(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, reference=</a:t>
            </a:r>
            <a:r>
              <a:rPr lang="en-US" altLang="zh-TW" dirty="0" err="1"/>
              <a:t>lgb_train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91308" y="6375508"/>
            <a:ext cx="6082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https://www.cnblogs.com/chenxiangzhen/p/10894306.html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502099"/>
            <a:ext cx="91439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原生形式使用</a:t>
            </a:r>
            <a:r>
              <a:rPr lang="en-US" altLang="zh-TW" sz="2400" dirty="0" err="1"/>
              <a:t>lightgbm</a:t>
            </a:r>
            <a:r>
              <a:rPr lang="en-US" altLang="zh-TW" sz="2400" dirty="0"/>
              <a:t>(import </a:t>
            </a:r>
            <a:r>
              <a:rPr lang="en-US" altLang="zh-TW" sz="2400" dirty="0" err="1"/>
              <a:t>lightgbm</a:t>
            </a:r>
            <a:r>
              <a:rPr lang="en-US" altLang="zh-TW" sz="2400" dirty="0"/>
              <a:t> as </a:t>
            </a:r>
            <a:r>
              <a:rPr lang="en-US" altLang="zh-TW" sz="2400" dirty="0" err="1"/>
              <a:t>lgb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5884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054" y="2053579"/>
            <a:ext cx="743989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</a:t>
            </a:r>
            <a:r>
              <a:rPr lang="zh-TW" altLang="en-US" dirty="0" smtClean="0"/>
              <a:t>參數</a:t>
            </a:r>
          </a:p>
          <a:p>
            <a:r>
              <a:rPr lang="en-US" altLang="zh-TW" dirty="0" err="1" smtClean="0"/>
              <a:t>params</a:t>
            </a:r>
            <a:r>
              <a:rPr lang="en-US" altLang="zh-TW" dirty="0" smtClean="0"/>
              <a:t> </a:t>
            </a:r>
            <a:r>
              <a:rPr lang="en-US" altLang="zh-TW" dirty="0"/>
              <a:t>= {</a:t>
            </a:r>
          </a:p>
          <a:p>
            <a:r>
              <a:rPr lang="en-US" altLang="zh-TW" dirty="0"/>
              <a:t>    'task': 'train',</a:t>
            </a:r>
          </a:p>
          <a:p>
            <a:r>
              <a:rPr lang="en-US" altLang="zh-TW" dirty="0"/>
              <a:t>    '</a:t>
            </a:r>
            <a:r>
              <a:rPr lang="en-US" altLang="zh-TW" dirty="0" err="1"/>
              <a:t>boosting_type</a:t>
            </a:r>
            <a:r>
              <a:rPr lang="en-US" altLang="zh-TW" dirty="0"/>
              <a:t>': '</a:t>
            </a:r>
            <a:r>
              <a:rPr lang="en-US" altLang="zh-TW" dirty="0" err="1"/>
              <a:t>gbdt</a:t>
            </a:r>
            <a:r>
              <a:rPr lang="en-US" altLang="zh-TW" dirty="0"/>
              <a:t>',  # </a:t>
            </a:r>
            <a:r>
              <a:rPr lang="zh-TW" altLang="en-US" dirty="0" smtClean="0"/>
              <a:t>設置提升類型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'objective': 'regression',  # </a:t>
            </a:r>
            <a:r>
              <a:rPr lang="zh-TW" altLang="en-US" dirty="0" smtClean="0"/>
              <a:t>目標函數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'metric': {'l2', '</a:t>
            </a:r>
            <a:r>
              <a:rPr lang="en-US" altLang="zh-TW" dirty="0" err="1"/>
              <a:t>auc</a:t>
            </a:r>
            <a:r>
              <a:rPr lang="en-US" altLang="zh-TW" dirty="0"/>
              <a:t>'},  # </a:t>
            </a:r>
            <a:r>
              <a:rPr lang="zh-TW" altLang="en-US" dirty="0" smtClean="0"/>
              <a:t>評估函數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</a:t>
            </a:r>
            <a:r>
              <a:rPr lang="en-US" altLang="zh-TW" dirty="0" err="1"/>
              <a:t>num_leaves</a:t>
            </a:r>
            <a:r>
              <a:rPr lang="en-US" altLang="zh-TW" dirty="0"/>
              <a:t>': 31,  # </a:t>
            </a:r>
            <a:r>
              <a:rPr lang="zh-TW" altLang="en-US" dirty="0" smtClean="0"/>
              <a:t>葉子節點數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</a:t>
            </a:r>
            <a:r>
              <a:rPr lang="en-US" altLang="zh-TW" dirty="0" err="1"/>
              <a:t>learning_rate</a:t>
            </a:r>
            <a:r>
              <a:rPr lang="en-US" altLang="zh-TW" dirty="0"/>
              <a:t>': 0.05,  # </a:t>
            </a:r>
            <a:r>
              <a:rPr lang="zh-TW" altLang="en-US" dirty="0" smtClean="0"/>
              <a:t>學習速率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</a:t>
            </a:r>
            <a:r>
              <a:rPr lang="en-US" altLang="zh-TW" dirty="0" err="1"/>
              <a:t>feature_fraction</a:t>
            </a:r>
            <a:r>
              <a:rPr lang="en-US" altLang="zh-TW" dirty="0"/>
              <a:t>': 0.9,  # </a:t>
            </a:r>
            <a:r>
              <a:rPr lang="zh-TW" altLang="en-US" dirty="0" smtClean="0"/>
              <a:t>建樹的特徵選擇比例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</a:t>
            </a:r>
            <a:r>
              <a:rPr lang="en-US" altLang="zh-TW" dirty="0" err="1"/>
              <a:t>bagging_fraction</a:t>
            </a:r>
            <a:r>
              <a:rPr lang="en-US" altLang="zh-TW" dirty="0"/>
              <a:t>': 0.8,  # </a:t>
            </a:r>
            <a:r>
              <a:rPr lang="zh-TW" altLang="en-US" dirty="0" smtClean="0"/>
              <a:t>建樹的樣本採樣比例</a:t>
            </a:r>
          </a:p>
          <a:p>
            <a:r>
              <a:rPr lang="zh-TW" altLang="en-US" dirty="0" smtClean="0"/>
              <a:t>    </a:t>
            </a:r>
            <a:r>
              <a:rPr lang="en-US" altLang="zh-TW" dirty="0"/>
              <a:t>'</a:t>
            </a:r>
            <a:r>
              <a:rPr lang="en-US" altLang="zh-TW" dirty="0" err="1"/>
              <a:t>bagging_freq</a:t>
            </a:r>
            <a:r>
              <a:rPr lang="en-US" altLang="zh-TW" dirty="0"/>
              <a:t>': 5,  # k </a:t>
            </a:r>
            <a:r>
              <a:rPr lang="zh-TW" altLang="en-US" dirty="0" smtClean="0"/>
              <a:t>意味著每 </a:t>
            </a:r>
            <a:r>
              <a:rPr lang="en-US" altLang="zh-TW" dirty="0" smtClean="0"/>
              <a:t>k </a:t>
            </a:r>
            <a:r>
              <a:rPr lang="zh-TW" altLang="en-US" dirty="0" smtClean="0"/>
              <a:t>次反覆運算執行</a:t>
            </a:r>
            <a:r>
              <a:rPr lang="en-US" altLang="zh-TW" dirty="0" smtClean="0"/>
              <a:t>bagging</a:t>
            </a:r>
            <a:endParaRPr lang="en-US" altLang="zh-TW" dirty="0"/>
          </a:p>
          <a:p>
            <a:r>
              <a:rPr lang="en-US" altLang="zh-TW" dirty="0"/>
              <a:t>    'verbose': 1  # &lt;0 </a:t>
            </a:r>
            <a:r>
              <a:rPr lang="zh-TW" altLang="en-US" dirty="0" smtClean="0"/>
              <a:t>顯示致命的</a:t>
            </a:r>
            <a:r>
              <a:rPr lang="en-US" altLang="zh-TW" dirty="0" smtClean="0"/>
              <a:t>, </a:t>
            </a:r>
            <a:r>
              <a:rPr lang="en-US" altLang="zh-TW" dirty="0"/>
              <a:t>=0 </a:t>
            </a:r>
            <a:r>
              <a:rPr lang="zh-TW" altLang="en-US" dirty="0" smtClean="0"/>
              <a:t>顯示錯誤 </a:t>
            </a:r>
            <a:r>
              <a:rPr lang="en-US" altLang="zh-TW" dirty="0" smtClean="0"/>
              <a:t>(</a:t>
            </a:r>
            <a:r>
              <a:rPr lang="zh-TW" altLang="en-US" dirty="0"/>
              <a:t>警告</a:t>
            </a:r>
            <a:r>
              <a:rPr lang="en-US" altLang="zh-TW" dirty="0"/>
              <a:t>), &gt;0 </a:t>
            </a:r>
            <a:r>
              <a:rPr lang="zh-TW" altLang="en-US" dirty="0" smtClean="0"/>
              <a:t>顯示資訊</a:t>
            </a:r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1401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2690" y="1370134"/>
            <a:ext cx="81972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</a:t>
            </a:r>
            <a:r>
              <a:rPr lang="zh-TW" altLang="en-US" dirty="0" smtClean="0"/>
              <a:t>模型訓練</a:t>
            </a:r>
          </a:p>
          <a:p>
            <a:r>
              <a:rPr lang="en-US" altLang="zh-TW" dirty="0" err="1" smtClean="0"/>
              <a:t>gbm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lgb.train</a:t>
            </a:r>
            <a:r>
              <a:rPr lang="en-US" altLang="zh-TW" dirty="0"/>
              <a:t>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params</a:t>
            </a:r>
            <a:r>
              <a:rPr lang="en-US" altLang="zh-TW" dirty="0"/>
              <a:t>, </a:t>
            </a:r>
            <a:r>
              <a:rPr lang="en-US" altLang="zh-TW" dirty="0" err="1"/>
              <a:t>lgb_train</a:t>
            </a:r>
            <a:r>
              <a:rPr lang="en-US" altLang="zh-TW" dirty="0"/>
              <a:t>, </a:t>
            </a:r>
            <a:r>
              <a:rPr lang="en-US" altLang="zh-TW" dirty="0" err="1"/>
              <a:t>num_boost_round</a:t>
            </a:r>
            <a:r>
              <a:rPr lang="en-US" altLang="zh-TW" dirty="0"/>
              <a:t>=20, </a:t>
            </a:r>
            <a:r>
              <a:rPr lang="en-US" altLang="zh-TW" dirty="0" err="1"/>
              <a:t>valid_sets</a:t>
            </a:r>
            <a:r>
              <a:rPr lang="en-US" altLang="zh-TW" dirty="0"/>
              <a:t>=</a:t>
            </a:r>
            <a:r>
              <a:rPr lang="en-US" altLang="zh-TW" dirty="0" err="1"/>
              <a:t>lgb_eval</a:t>
            </a:r>
            <a:r>
              <a:rPr lang="en-US" altLang="zh-TW" dirty="0"/>
              <a:t>, </a:t>
            </a:r>
            <a:r>
              <a:rPr lang="en-US" altLang="zh-TW" dirty="0" err="1"/>
              <a:t>early_stopping_rounds</a:t>
            </a:r>
            <a:r>
              <a:rPr lang="en-US" altLang="zh-TW" dirty="0"/>
              <a:t>=5)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/>
              <a:t>模型保存</a:t>
            </a:r>
          </a:p>
          <a:p>
            <a:r>
              <a:rPr lang="en-US" altLang="zh-TW" dirty="0" err="1"/>
              <a:t>gbm.save_model</a:t>
            </a:r>
            <a:r>
              <a:rPr lang="en-US" altLang="zh-TW" dirty="0"/>
              <a:t>('model.txt')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模型載入</a:t>
            </a:r>
          </a:p>
          <a:p>
            <a:r>
              <a:rPr lang="en-US" altLang="zh-TW" dirty="0" err="1" smtClean="0"/>
              <a:t>gbm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lgb.Booster</a:t>
            </a:r>
            <a:r>
              <a:rPr lang="en-US" altLang="zh-TW" dirty="0"/>
              <a:t>(</a:t>
            </a:r>
            <a:r>
              <a:rPr lang="en-US" altLang="zh-TW" dirty="0" err="1"/>
              <a:t>model_file</a:t>
            </a:r>
            <a:r>
              <a:rPr lang="en-US" altLang="zh-TW" dirty="0"/>
              <a:t>='model.txt')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模型預測</a:t>
            </a:r>
          </a:p>
          <a:p>
            <a:r>
              <a:rPr lang="en-US" altLang="zh-TW" dirty="0" err="1" smtClean="0"/>
              <a:t>y_pred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gbm.predict</a:t>
            </a:r>
            <a:r>
              <a:rPr lang="en-US" altLang="zh-TW" dirty="0"/>
              <a:t>(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num_iteration</a:t>
            </a:r>
            <a:r>
              <a:rPr lang="en-US" altLang="zh-TW" dirty="0"/>
              <a:t>=</a:t>
            </a:r>
            <a:r>
              <a:rPr lang="en-US" altLang="zh-TW" dirty="0" err="1"/>
              <a:t>gbm.best_iteration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模型評估</a:t>
            </a:r>
          </a:p>
          <a:p>
            <a:r>
              <a:rPr lang="en-US" altLang="zh-TW" dirty="0" smtClean="0"/>
              <a:t>print</a:t>
            </a:r>
            <a:r>
              <a:rPr lang="en-US" altLang="zh-TW" dirty="0"/>
              <a:t>('The </a:t>
            </a:r>
            <a:r>
              <a:rPr lang="en-US" altLang="zh-TW" dirty="0" err="1"/>
              <a:t>rmse</a:t>
            </a:r>
            <a:r>
              <a:rPr lang="en-US" altLang="zh-TW" dirty="0"/>
              <a:t> of prediction is:', </a:t>
            </a:r>
            <a:r>
              <a:rPr lang="en-US" altLang="zh-TW" dirty="0" err="1"/>
              <a:t>mean_squared_error</a:t>
            </a:r>
            <a:r>
              <a:rPr lang="en-US" altLang="zh-TW" dirty="0"/>
              <a:t>(</a:t>
            </a:r>
            <a:r>
              <a:rPr lang="en-US" altLang="zh-TW" dirty="0" err="1"/>
              <a:t>y_test</a:t>
            </a:r>
            <a:r>
              <a:rPr lang="en-US" altLang="zh-TW" dirty="0"/>
              <a:t>, </a:t>
            </a:r>
            <a:r>
              <a:rPr lang="en-US" altLang="zh-TW" dirty="0" err="1"/>
              <a:t>y_pred</a:t>
            </a:r>
            <a:r>
              <a:rPr lang="en-US" altLang="zh-TW" dirty="0"/>
              <a:t>) ** 0.5)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1381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6654" y="1702782"/>
            <a:ext cx="70981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Train data length: 120</a:t>
            </a:r>
          </a:p>
          <a:p>
            <a:r>
              <a:rPr lang="en-US" altLang="zh-TW" dirty="0"/>
              <a:t>Test data length: 30</a:t>
            </a:r>
          </a:p>
          <a:p>
            <a:r>
              <a:rPr lang="en-US" altLang="zh-TW" dirty="0"/>
              <a:t>[1]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0.707913</a:t>
            </a:r>
          </a:p>
          <a:p>
            <a:r>
              <a:rPr lang="en-US" altLang="zh-TW" dirty="0"/>
              <a:t>Training until validation scores don't improve for 5 rounds.</a:t>
            </a:r>
          </a:p>
          <a:p>
            <a:r>
              <a:rPr lang="en-US" altLang="zh-TW" dirty="0"/>
              <a:t>[2]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0.640658</a:t>
            </a:r>
          </a:p>
          <a:p>
            <a:r>
              <a:rPr lang="en-US" altLang="zh-TW" dirty="0"/>
              <a:t>[3]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0.582781</a:t>
            </a:r>
          </a:p>
          <a:p>
            <a:r>
              <a:rPr lang="en-US" altLang="zh-TW" dirty="0"/>
              <a:t>[4]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0.527667</a:t>
            </a:r>
          </a:p>
          <a:p>
            <a:r>
              <a:rPr lang="en-US" altLang="zh-TW" dirty="0"/>
              <a:t>[5]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0.480366</a:t>
            </a:r>
          </a:p>
          <a:p>
            <a:r>
              <a:rPr lang="en-US" altLang="zh-TW" dirty="0"/>
              <a:t>[6]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0.43568</a:t>
            </a:r>
          </a:p>
          <a:p>
            <a:r>
              <a:rPr lang="en-US" altLang="zh-TW" dirty="0"/>
              <a:t>Early stopping, best iteration is:</a:t>
            </a:r>
          </a:p>
          <a:p>
            <a:r>
              <a:rPr lang="en-US" altLang="zh-TW" dirty="0"/>
              <a:t>[1]	valid_0's </a:t>
            </a:r>
            <a:r>
              <a:rPr lang="en-US" altLang="zh-TW" dirty="0" err="1"/>
              <a:t>auc</a:t>
            </a:r>
            <a:r>
              <a:rPr lang="en-US" altLang="zh-TW" dirty="0"/>
              <a:t>: 1	valid_0's l2: 0.707913</a:t>
            </a:r>
          </a:p>
          <a:p>
            <a:r>
              <a:rPr lang="en-US" altLang="zh-TW" dirty="0"/>
              <a:t>The </a:t>
            </a:r>
            <a:r>
              <a:rPr lang="en-US" altLang="zh-TW" dirty="0" err="1"/>
              <a:t>rmse</a:t>
            </a:r>
            <a:r>
              <a:rPr lang="en-US" altLang="zh-TW" dirty="0"/>
              <a:t> of prediction is: 0.8413759267008777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2521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02099"/>
            <a:ext cx="91439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err="1"/>
              <a:t>Sklearn</a:t>
            </a:r>
            <a:r>
              <a:rPr lang="zh-TW" altLang="en-US" sz="2400" dirty="0"/>
              <a:t>接口形式使用</a:t>
            </a:r>
            <a:r>
              <a:rPr lang="en-US" altLang="zh-TW" sz="2400" dirty="0" err="1"/>
              <a:t>lightgbm</a:t>
            </a:r>
            <a:r>
              <a:rPr lang="en-US" altLang="zh-TW" sz="2400" dirty="0"/>
              <a:t>(from </a:t>
            </a:r>
            <a:r>
              <a:rPr lang="en-US" altLang="zh-TW" sz="2400" dirty="0" err="1"/>
              <a:t>lightgbm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LGBMRegressor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93435" y="1471736"/>
            <a:ext cx="79571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lightgbm</a:t>
            </a:r>
            <a:r>
              <a:rPr lang="en-US" altLang="zh-TW" dirty="0"/>
              <a:t> import </a:t>
            </a:r>
            <a:r>
              <a:rPr lang="en-US" altLang="zh-TW" dirty="0" err="1"/>
              <a:t>LGBMRegressor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mean_squared_error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GridSearchCV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load_iris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sklearn.externals</a:t>
            </a:r>
            <a:r>
              <a:rPr lang="en-US" altLang="zh-TW" dirty="0"/>
              <a:t> import </a:t>
            </a:r>
            <a:r>
              <a:rPr lang="en-US" altLang="zh-TW" dirty="0" err="1"/>
              <a:t>joblib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載入數據</a:t>
            </a:r>
          </a:p>
          <a:p>
            <a:r>
              <a:rPr lang="en-US" altLang="zh-TW" dirty="0" smtClean="0"/>
              <a:t>iris </a:t>
            </a:r>
            <a:r>
              <a:rPr lang="en-US" altLang="zh-TW" dirty="0"/>
              <a:t>= </a:t>
            </a:r>
            <a:r>
              <a:rPr lang="en-US" altLang="zh-TW" dirty="0" err="1"/>
              <a:t>load_iris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data = </a:t>
            </a:r>
            <a:r>
              <a:rPr lang="en-US" altLang="zh-TW" dirty="0" err="1"/>
              <a:t>iris.data</a:t>
            </a:r>
            <a:endParaRPr lang="en-US" altLang="zh-TW" dirty="0"/>
          </a:p>
          <a:p>
            <a:r>
              <a:rPr lang="en-US" altLang="zh-TW" dirty="0"/>
              <a:t>target = </a:t>
            </a:r>
            <a:r>
              <a:rPr lang="en-US" altLang="zh-TW" dirty="0" err="1"/>
              <a:t>iris.target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劃分訓練資料和測試資料</a:t>
            </a:r>
          </a:p>
          <a:p>
            <a:r>
              <a:rPr lang="en-US" altLang="zh-TW" dirty="0" err="1" smtClean="0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 = </a:t>
            </a:r>
            <a:r>
              <a:rPr lang="en-US" altLang="zh-TW" dirty="0" err="1"/>
              <a:t>train_test_split</a:t>
            </a:r>
            <a:r>
              <a:rPr lang="en-US" altLang="zh-TW" dirty="0"/>
              <a:t>(data, target, </a:t>
            </a:r>
            <a:r>
              <a:rPr lang="en-US" altLang="zh-TW" dirty="0" err="1"/>
              <a:t>test_size</a:t>
            </a:r>
            <a:r>
              <a:rPr lang="en-US" altLang="zh-TW" dirty="0"/>
              <a:t>=0.2)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203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2763" y="899356"/>
            <a:ext cx="745836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</a:t>
            </a:r>
            <a:r>
              <a:rPr lang="zh-TW" altLang="en-US" dirty="0" smtClean="0"/>
              <a:t>模型訓練</a:t>
            </a:r>
          </a:p>
          <a:p>
            <a:r>
              <a:rPr lang="en-US" altLang="zh-TW" dirty="0" err="1" smtClean="0"/>
              <a:t>gbm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LGBMRegressor</a:t>
            </a:r>
            <a:r>
              <a:rPr lang="en-US" altLang="zh-TW" dirty="0"/>
              <a:t>(objective='regression', </a:t>
            </a:r>
            <a:r>
              <a:rPr lang="en-US" altLang="zh-TW" dirty="0" err="1"/>
              <a:t>num_leaves</a:t>
            </a:r>
            <a:r>
              <a:rPr lang="en-US" altLang="zh-TW" dirty="0"/>
              <a:t>=31, </a:t>
            </a:r>
            <a:r>
              <a:rPr lang="en-US" altLang="zh-TW" dirty="0" err="1"/>
              <a:t>learning_rate</a:t>
            </a:r>
            <a:r>
              <a:rPr lang="en-US" altLang="zh-TW" dirty="0"/>
              <a:t>=0.05, </a:t>
            </a:r>
            <a:r>
              <a:rPr lang="en-US" altLang="zh-TW" dirty="0" err="1"/>
              <a:t>n_estimators</a:t>
            </a:r>
            <a:r>
              <a:rPr lang="en-US" altLang="zh-TW" dirty="0"/>
              <a:t>=20)</a:t>
            </a:r>
          </a:p>
          <a:p>
            <a:r>
              <a:rPr lang="en-US" altLang="zh-TW" dirty="0" err="1"/>
              <a:t>gbm.fit</a:t>
            </a:r>
            <a:r>
              <a:rPr lang="en-US" altLang="zh-TW" dirty="0"/>
              <a:t>(</a:t>
            </a:r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, </a:t>
            </a:r>
            <a:r>
              <a:rPr lang="en-US" altLang="zh-TW" dirty="0" err="1"/>
              <a:t>eval_set</a:t>
            </a:r>
            <a:r>
              <a:rPr lang="en-US" altLang="zh-TW" dirty="0"/>
              <a:t>=[(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)], </a:t>
            </a:r>
            <a:r>
              <a:rPr lang="en-US" altLang="zh-TW" dirty="0" err="1"/>
              <a:t>eval_metric</a:t>
            </a:r>
            <a:r>
              <a:rPr lang="en-US" altLang="zh-TW" dirty="0"/>
              <a:t>='l1', </a:t>
            </a:r>
            <a:r>
              <a:rPr lang="en-US" altLang="zh-TW" dirty="0" err="1"/>
              <a:t>early_stopping_rounds</a:t>
            </a:r>
            <a:r>
              <a:rPr lang="en-US" altLang="zh-TW" dirty="0"/>
              <a:t>=5)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模型存儲</a:t>
            </a:r>
          </a:p>
          <a:p>
            <a:r>
              <a:rPr lang="en-US" altLang="zh-TW" dirty="0" err="1" smtClean="0"/>
              <a:t>joblib.dump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gbm</a:t>
            </a:r>
            <a:r>
              <a:rPr lang="en-US" altLang="zh-TW" dirty="0"/>
              <a:t>, '</a:t>
            </a:r>
            <a:r>
              <a:rPr lang="en-US" altLang="zh-TW" dirty="0" err="1"/>
              <a:t>loan_model.pkl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模型載入</a:t>
            </a:r>
          </a:p>
          <a:p>
            <a:r>
              <a:rPr lang="en-US" altLang="zh-TW" dirty="0" err="1" smtClean="0"/>
              <a:t>gbm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joblib.load</a:t>
            </a:r>
            <a:r>
              <a:rPr lang="en-US" altLang="zh-TW" dirty="0"/>
              <a:t>('</a:t>
            </a:r>
            <a:r>
              <a:rPr lang="en-US" altLang="zh-TW" dirty="0" err="1"/>
              <a:t>loan_model.pkl</a:t>
            </a:r>
            <a:r>
              <a:rPr lang="en-US" altLang="zh-TW" dirty="0"/>
              <a:t>')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模型預測</a:t>
            </a:r>
          </a:p>
          <a:p>
            <a:r>
              <a:rPr lang="en-US" altLang="zh-TW" dirty="0" err="1" smtClean="0"/>
              <a:t>y_pred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gbm.predict</a:t>
            </a:r>
            <a:r>
              <a:rPr lang="en-US" altLang="zh-TW" dirty="0"/>
              <a:t>(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num_iteration</a:t>
            </a:r>
            <a:r>
              <a:rPr lang="en-US" altLang="zh-TW" dirty="0"/>
              <a:t>=</a:t>
            </a:r>
            <a:r>
              <a:rPr lang="en-US" altLang="zh-TW" dirty="0" err="1"/>
              <a:t>gbm.best_iteration</a:t>
            </a:r>
            <a:r>
              <a:rPr lang="en-US" altLang="zh-TW" dirty="0"/>
              <a:t>_)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模型評估</a:t>
            </a:r>
          </a:p>
          <a:p>
            <a:r>
              <a:rPr lang="en-US" altLang="zh-TW" dirty="0" smtClean="0"/>
              <a:t>print</a:t>
            </a:r>
            <a:r>
              <a:rPr lang="en-US" altLang="zh-TW" dirty="0"/>
              <a:t>('The </a:t>
            </a:r>
            <a:r>
              <a:rPr lang="en-US" altLang="zh-TW" dirty="0" err="1"/>
              <a:t>rmse</a:t>
            </a:r>
            <a:r>
              <a:rPr lang="en-US" altLang="zh-TW" dirty="0"/>
              <a:t> of prediction is:', </a:t>
            </a:r>
            <a:r>
              <a:rPr lang="en-US" altLang="zh-TW" dirty="0" err="1"/>
              <a:t>mean_squared_error</a:t>
            </a:r>
            <a:r>
              <a:rPr lang="en-US" altLang="zh-TW" dirty="0"/>
              <a:t>(</a:t>
            </a:r>
            <a:r>
              <a:rPr lang="en-US" altLang="zh-TW" dirty="0" err="1"/>
              <a:t>y_test</a:t>
            </a:r>
            <a:r>
              <a:rPr lang="en-US" altLang="zh-TW" dirty="0"/>
              <a:t>, </a:t>
            </a:r>
            <a:r>
              <a:rPr lang="en-US" altLang="zh-TW" dirty="0" err="1"/>
              <a:t>y_pred</a:t>
            </a:r>
            <a:r>
              <a:rPr lang="en-US" altLang="zh-TW" dirty="0"/>
              <a:t>) ** 0.5)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 smtClean="0"/>
              <a:t>特徵重要度</a:t>
            </a:r>
          </a:p>
          <a:p>
            <a:r>
              <a:rPr lang="en-US" altLang="zh-TW" dirty="0" smtClean="0"/>
              <a:t>print</a:t>
            </a:r>
            <a:r>
              <a:rPr lang="en-US" altLang="zh-TW" dirty="0"/>
              <a:t>('Feature </a:t>
            </a:r>
            <a:r>
              <a:rPr lang="en-US" altLang="zh-TW" dirty="0" err="1"/>
              <a:t>importances</a:t>
            </a:r>
            <a:r>
              <a:rPr lang="en-US" altLang="zh-TW" dirty="0"/>
              <a:t>:', list(</a:t>
            </a:r>
            <a:r>
              <a:rPr lang="en-US" altLang="zh-TW" dirty="0" err="1"/>
              <a:t>gbm.feature_importances</a:t>
            </a:r>
            <a:r>
              <a:rPr lang="en-US" altLang="zh-TW" dirty="0"/>
              <a:t>_))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392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2981" y="1683803"/>
            <a:ext cx="64146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</a:t>
            </a:r>
            <a:r>
              <a:rPr lang="zh-TW" altLang="en-US" dirty="0" smtClean="0"/>
              <a:t>網格搜索，參數優化</a:t>
            </a:r>
          </a:p>
          <a:p>
            <a:r>
              <a:rPr lang="en-US" altLang="zh-TW" dirty="0" smtClean="0"/>
              <a:t>estimator </a:t>
            </a:r>
            <a:r>
              <a:rPr lang="en-US" altLang="zh-TW" dirty="0"/>
              <a:t>= </a:t>
            </a:r>
            <a:r>
              <a:rPr lang="en-US" altLang="zh-TW" dirty="0" err="1"/>
              <a:t>LGBMRegressor</a:t>
            </a:r>
            <a:r>
              <a:rPr lang="en-US" altLang="zh-TW" dirty="0"/>
              <a:t>(</a:t>
            </a:r>
            <a:r>
              <a:rPr lang="en-US" altLang="zh-TW" dirty="0" err="1"/>
              <a:t>num_leaves</a:t>
            </a:r>
            <a:r>
              <a:rPr lang="en-US" altLang="zh-TW" dirty="0"/>
              <a:t>=31)</a:t>
            </a:r>
          </a:p>
          <a:p>
            <a:r>
              <a:rPr lang="en-US" altLang="zh-TW" dirty="0" err="1"/>
              <a:t>param_grid</a:t>
            </a:r>
            <a:r>
              <a:rPr lang="en-US" altLang="zh-TW" dirty="0"/>
              <a:t> = {</a:t>
            </a:r>
          </a:p>
          <a:p>
            <a:r>
              <a:rPr lang="en-US" altLang="zh-TW" dirty="0"/>
              <a:t>    '</a:t>
            </a:r>
            <a:r>
              <a:rPr lang="en-US" altLang="zh-TW" dirty="0" err="1"/>
              <a:t>learning_rate</a:t>
            </a:r>
            <a:r>
              <a:rPr lang="en-US" altLang="zh-TW" dirty="0"/>
              <a:t>': [0.01, 0.1, 1],</a:t>
            </a:r>
          </a:p>
          <a:p>
            <a:r>
              <a:rPr lang="en-US" altLang="zh-TW" dirty="0"/>
              <a:t>    '</a:t>
            </a:r>
            <a:r>
              <a:rPr lang="en-US" altLang="zh-TW" dirty="0" err="1"/>
              <a:t>n_estimators</a:t>
            </a:r>
            <a:r>
              <a:rPr lang="en-US" altLang="zh-TW" dirty="0"/>
              <a:t>': [20, 40]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 err="1"/>
              <a:t>gbm</a:t>
            </a:r>
            <a:r>
              <a:rPr lang="en-US" altLang="zh-TW" dirty="0"/>
              <a:t> = </a:t>
            </a:r>
            <a:r>
              <a:rPr lang="en-US" altLang="zh-TW" dirty="0" err="1"/>
              <a:t>GridSearchCV</a:t>
            </a:r>
            <a:r>
              <a:rPr lang="en-US" altLang="zh-TW" dirty="0"/>
              <a:t>(estimator, </a:t>
            </a:r>
            <a:r>
              <a:rPr lang="en-US" altLang="zh-TW" dirty="0" err="1"/>
              <a:t>param_grid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gbm.fit</a:t>
            </a:r>
            <a:r>
              <a:rPr lang="en-US" altLang="zh-TW" dirty="0"/>
              <a:t>(</a:t>
            </a:r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print('Best parameters found by grid search are:', </a:t>
            </a:r>
            <a:r>
              <a:rPr lang="en-US" altLang="zh-TW" dirty="0" err="1"/>
              <a:t>gbm.best_params</a:t>
            </a:r>
            <a:r>
              <a:rPr lang="en-US" altLang="zh-TW" dirty="0"/>
              <a:t>_)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962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9016" y="891224"/>
            <a:ext cx="69041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[1]	valid_0's l2: 0.604116	valid_0's l1: 0.636243</a:t>
            </a:r>
          </a:p>
          <a:p>
            <a:r>
              <a:rPr lang="en-US" altLang="zh-TW" dirty="0"/>
              <a:t>Training until validation scores don't improve for 5 rounds.</a:t>
            </a:r>
          </a:p>
          <a:p>
            <a:r>
              <a:rPr lang="en-US" altLang="zh-TW" sz="1200" dirty="0"/>
              <a:t>[2]	valid_0's l2: 0.547563	valid_0's l1: 0.607341</a:t>
            </a:r>
          </a:p>
          <a:p>
            <a:r>
              <a:rPr lang="en-US" altLang="zh-TW" sz="1200" dirty="0"/>
              <a:t>[3]	valid_0's l2: 0.496428	valid_0's l1: 0.579883</a:t>
            </a:r>
          </a:p>
          <a:p>
            <a:r>
              <a:rPr lang="en-US" altLang="zh-TW" sz="1200" dirty="0"/>
              <a:t>[4]	valid_0's l2: 0.448907	valid_0's l1: 0.552508</a:t>
            </a:r>
          </a:p>
          <a:p>
            <a:r>
              <a:rPr lang="en-US" altLang="zh-TW" sz="1200" dirty="0"/>
              <a:t>[5]	valid_0's l2: 0.406207	valid_0's l1: 0.525982</a:t>
            </a:r>
          </a:p>
          <a:p>
            <a:r>
              <a:rPr lang="en-US" altLang="zh-TW" sz="1200" dirty="0"/>
              <a:t>[6]	valid_0's l2: 0.368275	valid_0's l1: 0.502199</a:t>
            </a:r>
          </a:p>
          <a:p>
            <a:r>
              <a:rPr lang="en-US" altLang="zh-TW" sz="1200" dirty="0"/>
              <a:t>[7]	valid_0's l2: 0.33307	valid_0's l1: 0.478542</a:t>
            </a:r>
          </a:p>
          <a:p>
            <a:r>
              <a:rPr lang="en-US" altLang="zh-TW" sz="1200" dirty="0"/>
              <a:t>[8]	valid_0's l2: 0.301991	valid_0's l1: 0.456943</a:t>
            </a:r>
          </a:p>
          <a:p>
            <a:r>
              <a:rPr lang="en-US" altLang="zh-TW" sz="1200" dirty="0"/>
              <a:t>[9]	valid_0's l2: 0.273125	valid_0's l1: 0.435438</a:t>
            </a:r>
          </a:p>
          <a:p>
            <a:r>
              <a:rPr lang="en-US" altLang="zh-TW" sz="1200" dirty="0"/>
              <a:t>[10]	valid_0's l2: 0.247659	valid_0's l1: 0.415823</a:t>
            </a:r>
          </a:p>
          <a:p>
            <a:r>
              <a:rPr lang="en-US" altLang="zh-TW" sz="1200" dirty="0"/>
              <a:t>[11]	valid_0's l2: 0.224672	valid_0's l1: 0.395259</a:t>
            </a:r>
          </a:p>
          <a:p>
            <a:r>
              <a:rPr lang="en-US" altLang="zh-TW" sz="1200" dirty="0"/>
              <a:t>[12]	valid_0's l2: 0.203718	valid_0's l1: 0.377447</a:t>
            </a:r>
          </a:p>
          <a:p>
            <a:r>
              <a:rPr lang="en-US" altLang="zh-TW" sz="1200" dirty="0"/>
              <a:t>[13]	valid_0's l2: 0.184308	valid_0's l1: 0.359298</a:t>
            </a:r>
          </a:p>
          <a:p>
            <a:r>
              <a:rPr lang="en-US" altLang="zh-TW" sz="1200" dirty="0"/>
              <a:t>[14]	valid_0's l2: 0.167531	valid_0's l1: 0.344756</a:t>
            </a:r>
          </a:p>
          <a:p>
            <a:r>
              <a:rPr lang="en-US" altLang="zh-TW" sz="1200" dirty="0"/>
              <a:t>[15]	valid_0's l2: 0.151905	valid_0's l1: 0.32908</a:t>
            </a:r>
          </a:p>
          <a:p>
            <a:r>
              <a:rPr lang="en-US" altLang="zh-TW" sz="1200" dirty="0"/>
              <a:t>[16]	valid_0's l2: 0.137446	valid_0's l1: 0.313421</a:t>
            </a:r>
          </a:p>
          <a:p>
            <a:r>
              <a:rPr lang="en-US" altLang="zh-TW" sz="1200" dirty="0"/>
              <a:t>[17]	valid_0's l2: 0.125012	valid_0's l1: 0.301277</a:t>
            </a:r>
          </a:p>
          <a:p>
            <a:r>
              <a:rPr lang="en-US" altLang="zh-TW" sz="1200" dirty="0"/>
              <a:t>[18]	valid_0's l2: 0.11336	valid_0's l1: 0.287699</a:t>
            </a:r>
          </a:p>
          <a:p>
            <a:r>
              <a:rPr lang="en-US" altLang="zh-TW" sz="1200" dirty="0"/>
              <a:t>[19]	valid_0's l2: 0.102544	valid_0's l1: 0.274284</a:t>
            </a:r>
          </a:p>
          <a:p>
            <a:r>
              <a:rPr lang="en-US" altLang="zh-TW" dirty="0"/>
              <a:t>[20]	valid_0's l2: 0.0934265	valid_0's l1: 0.263758</a:t>
            </a:r>
          </a:p>
          <a:p>
            <a:r>
              <a:rPr lang="en-US" altLang="zh-TW" dirty="0"/>
              <a:t>Did not meet early stopping. Best iteration is:</a:t>
            </a:r>
          </a:p>
          <a:p>
            <a:r>
              <a:rPr lang="en-US" altLang="zh-TW" dirty="0"/>
              <a:t>[20]	valid_0's l2: 0.0934265	valid_0's l1: 0.263758</a:t>
            </a:r>
          </a:p>
          <a:p>
            <a:r>
              <a:rPr lang="en-US" altLang="zh-TW" dirty="0"/>
              <a:t>The </a:t>
            </a:r>
            <a:r>
              <a:rPr lang="en-US" altLang="zh-TW" dirty="0" err="1"/>
              <a:t>rmse</a:t>
            </a:r>
            <a:r>
              <a:rPr lang="en-US" altLang="zh-TW" dirty="0"/>
              <a:t> of prediction is: 0.3056575573917436</a:t>
            </a:r>
          </a:p>
          <a:p>
            <a:r>
              <a:rPr lang="en-US" altLang="zh-TW" dirty="0"/>
              <a:t>Feature </a:t>
            </a:r>
            <a:r>
              <a:rPr lang="en-US" altLang="zh-TW" dirty="0" err="1"/>
              <a:t>importances</a:t>
            </a:r>
            <a:r>
              <a:rPr lang="en-US" altLang="zh-TW" dirty="0"/>
              <a:t>: [4, 0, 34, 14]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146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>
                <a:solidFill>
                  <a:srgbClr val="FF0000"/>
                </a:solidFill>
              </a:rPr>
              <a:t>Cat</a:t>
            </a:r>
            <a:r>
              <a:rPr lang="en-US" altLang="zh-TW" sz="6600" dirty="0" err="1"/>
              <a:t>Boost</a:t>
            </a:r>
            <a:r>
              <a:rPr lang="en-US" altLang="zh-TW" sz="6600" dirty="0"/>
              <a:t> (2017)</a:t>
            </a:r>
          </a:p>
          <a:p>
            <a:pPr algn="ctr"/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sz="3600" dirty="0"/>
              <a:t>egorical boosting</a:t>
            </a:r>
            <a:endParaRPr lang="en-US" altLang="zh-TW" sz="36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74072" y="517202"/>
            <a:ext cx="8021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 err="1" smtClean="0"/>
              <a:t>sklearn</a:t>
            </a:r>
            <a:r>
              <a:rPr lang="zh-CN" altLang="en-US" dirty="0" smtClean="0"/>
              <a:t>進行機器學習的時候，我們需要對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類別特徵</a:t>
            </a:r>
            <a:r>
              <a:rPr lang="zh-CN" altLang="en-US" dirty="0" smtClean="0"/>
              <a:t>進行預處理，如</a:t>
            </a:r>
            <a:r>
              <a:rPr lang="en-US" altLang="zh-CN" dirty="0" smtClean="0"/>
              <a:t>label </a:t>
            </a:r>
            <a:r>
              <a:rPr lang="en-US" altLang="zh-CN" dirty="0"/>
              <a:t>encoding, one hot </a:t>
            </a:r>
            <a:r>
              <a:rPr lang="en-US" altLang="zh-CN" dirty="0" smtClean="0"/>
              <a:t>encoding</a:t>
            </a:r>
            <a:r>
              <a:rPr lang="zh-CN" altLang="en-US" dirty="0" smtClean="0"/>
              <a:t>等，</a:t>
            </a:r>
            <a:endParaRPr lang="en-US" altLang="zh-CN" dirty="0" smtClean="0"/>
          </a:p>
          <a:p>
            <a:r>
              <a:rPr lang="zh-CN" altLang="en-US" dirty="0" smtClean="0"/>
              <a:t>因為</a:t>
            </a:r>
            <a:r>
              <a:rPr lang="en-US" altLang="zh-CN" dirty="0" err="1" smtClean="0"/>
              <a:t>sklearn</a:t>
            </a:r>
            <a:r>
              <a:rPr lang="zh-CN" altLang="en-US" dirty="0" smtClean="0"/>
              <a:t>無法處理類別特徵，會報錯。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5527" y="6033185"/>
            <a:ext cx="521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https://www.zhangqibot.com/post/ml-catboost/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46622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2657" y="5968935"/>
            <a:ext cx="430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https://www.biaodianfu.com/catboost.html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3381" y="1037166"/>
            <a:ext cx="8169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官方地址：</a:t>
            </a:r>
            <a:r>
              <a:rPr lang="en-US" altLang="zh-TW" dirty="0" smtClean="0"/>
              <a:t>https://tech.yandex.com/CatBoost/</a:t>
            </a:r>
          </a:p>
          <a:p>
            <a:r>
              <a:rPr lang="zh-TW" altLang="en-US" dirty="0" smtClean="0"/>
              <a:t>項目位址：</a:t>
            </a:r>
            <a:r>
              <a:rPr lang="en-US" altLang="zh-TW" dirty="0" smtClean="0"/>
              <a:t>https://github.com/catboost/catboost</a:t>
            </a:r>
          </a:p>
          <a:p>
            <a:r>
              <a:rPr lang="zh-TW" altLang="en-US" dirty="0" smtClean="0"/>
              <a:t>論文地址：</a:t>
            </a:r>
            <a:r>
              <a:rPr lang="en-US" altLang="zh-TW" dirty="0" smtClean="0"/>
              <a:t>https://arxiv.org/abs/1706.09516</a:t>
            </a:r>
          </a:p>
          <a:p>
            <a:r>
              <a:rPr lang="zh-TW" altLang="en-US" dirty="0" smtClean="0"/>
              <a:t>文檔地址：</a:t>
            </a:r>
            <a:r>
              <a:rPr lang="en-US" altLang="zh-TW" dirty="0" smtClean="0"/>
              <a:t>https://tech.yandex.com/catboost/doc/dg/concepts/about-docpage/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3381" y="113836"/>
            <a:ext cx="25556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(2017)</a:t>
            </a:r>
            <a:endPara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categorical boosting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1" y="2358273"/>
            <a:ext cx="7301954" cy="36268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72791" y="17201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Gradient Boosting(</a:t>
            </a:r>
            <a:r>
              <a:rPr lang="zh-TW" altLang="en-US" dirty="0"/>
              <a:t>梯度提升</a:t>
            </a:r>
            <a:r>
              <a:rPr lang="en-US" altLang="zh-TW" dirty="0"/>
              <a:t>) </a:t>
            </a:r>
            <a:r>
              <a:rPr lang="en-US" altLang="zh-TW" dirty="0" smtClean="0"/>
              <a:t>+</a:t>
            </a:r>
          </a:p>
          <a:p>
            <a:r>
              <a:rPr lang="en-US" altLang="zh-TW" sz="2400" dirty="0" smtClean="0"/>
              <a:t>Categorical </a:t>
            </a:r>
            <a:r>
              <a:rPr lang="en-US" altLang="zh-TW" sz="2400" dirty="0"/>
              <a:t>Features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類別型特徵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284902" y="4706321"/>
            <a:ext cx="2737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https://catboost.ai/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4467" y="6337835"/>
            <a:ext cx="5758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https://blog.csdn.net/appleyuchi/article/details/85413352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516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145B458-64AE-4D40-AAE4-51B0C3D3E7DA}" type="slidenum">
              <a:rPr lang="en-US" altLang="zh-TW"/>
              <a:pPr eaLnBrk="1" hangingPunct="1"/>
              <a:t>14</a:t>
            </a:fld>
            <a:endParaRPr lang="en-US" altLang="zh-TW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73" y="350981"/>
            <a:ext cx="8414327" cy="6858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Other Attribute Selection Measures</a:t>
            </a:r>
            <a:endParaRPr lang="en-US" altLang="zh-TW" sz="3200" smtClean="0">
              <a:ea typeface="新細明體" panose="02020500000000000000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5257800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TW" sz="2000" u="sng" smtClean="0">
                <a:ea typeface="新細明體" panose="02020500000000000000" pitchFamily="18" charset="-120"/>
              </a:rPr>
              <a:t>CHAID</a:t>
            </a:r>
            <a:r>
              <a:rPr lang="en-US" altLang="zh-TW" sz="2000" smtClean="0">
                <a:ea typeface="新細明體" panose="02020500000000000000" pitchFamily="18" charset="-120"/>
              </a:rPr>
              <a:t>: a popular decision tree algorithm, measure based on </a:t>
            </a:r>
            <a:r>
              <a:rPr lang="el-GR" altLang="zh-TW" sz="2000" smtClean="0"/>
              <a:t>χ</a:t>
            </a:r>
            <a:r>
              <a:rPr lang="en-US" altLang="zh-TW" sz="2000" baseline="30000" smtClean="0">
                <a:ea typeface="新細明體" panose="02020500000000000000" pitchFamily="18" charset="-120"/>
              </a:rPr>
              <a:t>2</a:t>
            </a:r>
            <a:r>
              <a:rPr lang="en-US" altLang="zh-TW" sz="2000" smtClean="0">
                <a:ea typeface="新細明體" panose="02020500000000000000" pitchFamily="18" charset="-120"/>
              </a:rPr>
              <a:t> test for independence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000" u="sng" smtClean="0">
                <a:ea typeface="新細明體" panose="02020500000000000000" pitchFamily="18" charset="-120"/>
              </a:rPr>
              <a:t>C-SEP</a:t>
            </a:r>
            <a:r>
              <a:rPr lang="en-US" altLang="zh-TW" sz="2000" smtClean="0">
                <a:ea typeface="新細明體" panose="02020500000000000000" pitchFamily="18" charset="-120"/>
              </a:rPr>
              <a:t>: performs better than info. gain and gini index in certain cases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000" u="sng" smtClean="0">
                <a:ea typeface="新細明體" panose="02020500000000000000" pitchFamily="18" charset="-120"/>
              </a:rPr>
              <a:t>G-statistic</a:t>
            </a:r>
            <a:r>
              <a:rPr lang="en-US" altLang="zh-TW" sz="2000" smtClean="0">
                <a:ea typeface="新細明體" panose="02020500000000000000" pitchFamily="18" charset="-120"/>
              </a:rPr>
              <a:t>: has a close approximation to </a:t>
            </a:r>
            <a:r>
              <a:rPr lang="el-GR" altLang="zh-TW" sz="2000" smtClean="0"/>
              <a:t>χ</a:t>
            </a:r>
            <a:r>
              <a:rPr lang="en-US" altLang="zh-TW" sz="2000" baseline="30000" smtClean="0">
                <a:ea typeface="新細明體" panose="02020500000000000000" pitchFamily="18" charset="-120"/>
              </a:rPr>
              <a:t>2</a:t>
            </a:r>
            <a:r>
              <a:rPr lang="en-US" altLang="zh-TW" sz="2000" smtClean="0">
                <a:ea typeface="新細明體" panose="02020500000000000000" pitchFamily="18" charset="-120"/>
              </a:rPr>
              <a:t> distribution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000" u="sng" smtClean="0">
                <a:ea typeface="新細明體" panose="02020500000000000000" pitchFamily="18" charset="-120"/>
              </a:rPr>
              <a:t>MDL (Minimal Description Length) principle</a:t>
            </a:r>
            <a:r>
              <a:rPr lang="en-US" altLang="zh-TW" sz="2000" smtClean="0">
                <a:ea typeface="新細明體" panose="02020500000000000000" pitchFamily="18" charset="-120"/>
              </a:rPr>
              <a:t> (i.e., the simplest solution is preferred):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The best tree as the one that requires the fewest # of bits to both (1) encode the tree, and (2) encode the exceptions to the tree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Multivariate splits (partition based on multiple variable combinations)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000" u="sng" smtClean="0">
                <a:ea typeface="新細明體" panose="02020500000000000000" pitchFamily="18" charset="-120"/>
              </a:rPr>
              <a:t>CART</a:t>
            </a:r>
            <a:r>
              <a:rPr lang="en-US" altLang="zh-TW" sz="2000" smtClean="0">
                <a:ea typeface="新細明體" panose="02020500000000000000" pitchFamily="18" charset="-120"/>
              </a:rPr>
              <a:t>: finds multivariate splits based on a linear comb. of attrs.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Which attribute selection measure is the best?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 Most give good results, none is significantly superior than others</a:t>
            </a:r>
          </a:p>
        </p:txBody>
      </p:sp>
    </p:spTree>
    <p:extLst>
      <p:ext uri="{BB962C8B-B14F-4D97-AF65-F5344CB8AC3E}">
        <p14:creationId xmlns:p14="http://schemas.microsoft.com/office/powerpoint/2010/main" val="8995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26290" y="1065014"/>
            <a:ext cx="8769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許多利用</a:t>
            </a:r>
            <a:r>
              <a:rPr lang="en-US" altLang="zh-CN" sz="2400" dirty="0" smtClean="0"/>
              <a:t>GBDT</a:t>
            </a:r>
            <a:r>
              <a:rPr lang="zh-CN" altLang="en-US" sz="2400" dirty="0" smtClean="0"/>
              <a:t>技術的演算法（例如，</a:t>
            </a:r>
            <a:r>
              <a:rPr lang="en-US" altLang="zh-CN" sz="2400" dirty="0" err="1" smtClean="0"/>
              <a:t>XGBoost</a:t>
            </a:r>
            <a:r>
              <a:rPr lang="zh-CN" altLang="en-US" sz="2400" dirty="0"/>
              <a:t>、</a:t>
            </a:r>
            <a:r>
              <a:rPr lang="en-US" altLang="zh-CN" sz="2400" dirty="0" err="1" smtClean="0"/>
              <a:t>LightGBM</a:t>
            </a:r>
            <a:r>
              <a:rPr lang="zh-CN" altLang="en-US" sz="2400" dirty="0" smtClean="0"/>
              <a:t>），</a:t>
            </a:r>
            <a:endParaRPr lang="en-US" altLang="zh-CN" sz="2400" dirty="0" smtClean="0"/>
          </a:p>
          <a:p>
            <a:r>
              <a:rPr lang="zh-CN" altLang="en-US" sz="2400" dirty="0" smtClean="0"/>
              <a:t>構建一棵樹分為兩個階段：</a:t>
            </a:r>
            <a:endParaRPr lang="en-US" altLang="zh-CN" sz="2400" dirty="0" smtClean="0"/>
          </a:p>
          <a:p>
            <a:r>
              <a:rPr lang="en-US" altLang="zh-CN" sz="2400" dirty="0" smtClean="0"/>
              <a:t>[Step 1]</a:t>
            </a:r>
            <a:r>
              <a:rPr lang="zh-CN" altLang="en-US" sz="2400" dirty="0" smtClean="0"/>
              <a:t>選擇樹結構</a:t>
            </a:r>
            <a:endParaRPr lang="en-US" altLang="zh-CN" sz="2400" dirty="0" smtClean="0"/>
          </a:p>
          <a:p>
            <a:r>
              <a:rPr lang="en-US" altLang="zh-CN" sz="2400" dirty="0" smtClean="0"/>
              <a:t>[Step 2]</a:t>
            </a:r>
            <a:r>
              <a:rPr lang="zh-CN" altLang="en-US" sz="2400" dirty="0" smtClean="0"/>
              <a:t>在樹結構固定後計算葉子節點的值。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為了選擇最佳的樹結構，演算法通過枚舉不同的分割，用這些分割構建樹，對得到的葉子節點中計算值，然後對得到的樹計算評分，最後選擇最佳的分割。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兩個階段葉子節點的值都是被當做梯度或牛頓步長的近似值來計算。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CatBoost</a:t>
            </a:r>
            <a:r>
              <a:rPr lang="zh-CN" altLang="en-US" sz="2400" dirty="0" smtClean="0"/>
              <a:t>第一階段採用梯度步長的無偏估計，</a:t>
            </a:r>
            <a:endParaRPr lang="en-US" altLang="zh-CN" sz="2400" dirty="0" smtClean="0"/>
          </a:p>
          <a:p>
            <a:r>
              <a:rPr lang="zh-CN" altLang="en-US" sz="2400" dirty="0" smtClean="0"/>
              <a:t>第二階段使用傳統的</a:t>
            </a:r>
            <a:r>
              <a:rPr lang="en-US" altLang="zh-CN" sz="2400" dirty="0" smtClean="0"/>
              <a:t>GBDT</a:t>
            </a:r>
            <a:r>
              <a:rPr lang="zh-CN" altLang="en-US" sz="2400" dirty="0" smtClean="0"/>
              <a:t>方案執行。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5952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650" y="152689"/>
            <a:ext cx="4959350" cy="872547"/>
          </a:xfrm>
        </p:spPr>
        <p:txBody>
          <a:bodyPr/>
          <a:lstStyle/>
          <a:p>
            <a:r>
              <a:rPr lang="en-US" altLang="zh-TW" dirty="0" err="1"/>
              <a:t>CatBoostClassifier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572000" y="508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https://catboost.ai/docs/concepts/python-reference_catboostclassifier.html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8503" y="1284289"/>
            <a:ext cx="55689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class </a:t>
            </a:r>
            <a:r>
              <a:rPr lang="en-US" altLang="zh-TW" dirty="0" err="1"/>
              <a:t>CatBoostClassifier</a:t>
            </a:r>
            <a:r>
              <a:rPr lang="en-US" altLang="zh-TW" dirty="0"/>
              <a:t>(iterations=None,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learning_rate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depth=None,</a:t>
            </a:r>
          </a:p>
          <a:p>
            <a:r>
              <a:rPr lang="en-US" altLang="zh-TW" dirty="0"/>
              <a:t>                         l2_leaf_reg=None,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model_size_reg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rsm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loss_function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border_count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feature_border_type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per_float_feature_quantization</a:t>
            </a:r>
            <a:r>
              <a:rPr lang="en-US" altLang="zh-TW" dirty="0"/>
              <a:t>=None,                         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input_borders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output_borders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fold_permutation_block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od_pval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              </a:t>
            </a:r>
            <a:r>
              <a:rPr lang="en-US" altLang="zh-TW" dirty="0" err="1"/>
              <a:t>od_wait</a:t>
            </a:r>
            <a:r>
              <a:rPr lang="en-US" altLang="zh-TW" dirty="0"/>
              <a:t>=None</a:t>
            </a:r>
            <a:r>
              <a:rPr lang="en-US" altLang="zh-TW" dirty="0" smtClean="0"/>
              <a:t>,</a:t>
            </a:r>
          </a:p>
          <a:p>
            <a:r>
              <a:rPr lang="en-US" altLang="zh-TW" dirty="0" smtClean="0"/>
              <a:t>…………………………………………..)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8321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32435" y="131679"/>
            <a:ext cx="3460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!pip install </a:t>
            </a:r>
            <a:r>
              <a:rPr lang="en-US" altLang="zh-TW" sz="3200" dirty="0" err="1"/>
              <a:t>catboost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364376" y="1275781"/>
            <a:ext cx="82065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catboost</a:t>
            </a:r>
            <a:r>
              <a:rPr lang="en-US" altLang="zh-TW" dirty="0"/>
              <a:t> as </a:t>
            </a:r>
            <a:r>
              <a:rPr lang="en-US" altLang="zh-TW" dirty="0" err="1"/>
              <a:t>cb</a:t>
            </a:r>
            <a:endParaRPr lang="en-US" altLang="zh-TW" dirty="0"/>
          </a:p>
          <a:p>
            <a:r>
              <a:rPr lang="en-US" altLang="zh-TW" dirty="0"/>
              <a:t> </a:t>
            </a:r>
          </a:p>
          <a:p>
            <a:r>
              <a:rPr lang="en-US" altLang="zh-TW" dirty="0" err="1"/>
              <a:t>train_data</a:t>
            </a:r>
            <a:r>
              <a:rPr lang="en-US" altLang="zh-TW" dirty="0"/>
              <a:t> = </a:t>
            </a:r>
            <a:r>
              <a:rPr lang="en-US" altLang="zh-TW" dirty="0" err="1"/>
              <a:t>np.random.randint</a:t>
            </a:r>
            <a:r>
              <a:rPr lang="en-US" altLang="zh-TW" dirty="0"/>
              <a:t>(0, 100, size=(100, 10))</a:t>
            </a:r>
          </a:p>
          <a:p>
            <a:r>
              <a:rPr lang="en-US" altLang="zh-TW" dirty="0" err="1"/>
              <a:t>train_label</a:t>
            </a:r>
            <a:r>
              <a:rPr lang="en-US" altLang="zh-TW" dirty="0"/>
              <a:t> = </a:t>
            </a:r>
            <a:r>
              <a:rPr lang="en-US" altLang="zh-TW" dirty="0" err="1"/>
              <a:t>np.random.randint</a:t>
            </a:r>
            <a:r>
              <a:rPr lang="en-US" altLang="zh-TW" dirty="0"/>
              <a:t>(0, 2, size=(100))</a:t>
            </a:r>
          </a:p>
          <a:p>
            <a:r>
              <a:rPr lang="en-US" altLang="zh-TW" dirty="0" err="1"/>
              <a:t>test_data</a:t>
            </a:r>
            <a:r>
              <a:rPr lang="en-US" altLang="zh-TW" dirty="0"/>
              <a:t> = </a:t>
            </a:r>
            <a:r>
              <a:rPr lang="en-US" altLang="zh-TW" dirty="0" err="1"/>
              <a:t>np.random.randint</a:t>
            </a:r>
            <a:r>
              <a:rPr lang="en-US" altLang="zh-TW" dirty="0"/>
              <a:t>(0,100, size=(50,10))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model = </a:t>
            </a:r>
            <a:r>
              <a:rPr lang="en-US" altLang="zh-TW" dirty="0" err="1"/>
              <a:t>cb.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CatBoostClassifier</a:t>
            </a:r>
            <a:r>
              <a:rPr lang="en-US" altLang="zh-TW" dirty="0"/>
              <a:t>(iterations=2, depth=2, </a:t>
            </a:r>
            <a:r>
              <a:rPr lang="en-US" altLang="zh-TW" dirty="0" err="1"/>
              <a:t>learning_rate</a:t>
            </a:r>
            <a:r>
              <a:rPr lang="en-US" altLang="zh-TW" dirty="0"/>
              <a:t>=0.5, 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                                  </a:t>
            </a:r>
            <a:r>
              <a:rPr lang="en-US" altLang="zh-TW" dirty="0" err="1" smtClean="0"/>
              <a:t>loss_function</a:t>
            </a:r>
            <a:r>
              <a:rPr lang="en-US" altLang="zh-TW" dirty="0"/>
              <a:t>='</a:t>
            </a:r>
            <a:r>
              <a:rPr lang="en-US" altLang="zh-TW" dirty="0" err="1"/>
              <a:t>Logloss</a:t>
            </a:r>
            <a:r>
              <a:rPr lang="en-US" altLang="zh-TW" dirty="0" smtClean="0"/>
              <a:t>',</a:t>
            </a:r>
            <a:r>
              <a:rPr lang="en-US" altLang="zh-TW" dirty="0" err="1" smtClean="0"/>
              <a:t>logging_level</a:t>
            </a:r>
            <a:r>
              <a:rPr lang="en-US" altLang="zh-TW" dirty="0"/>
              <a:t>='Verbose')</a:t>
            </a:r>
          </a:p>
          <a:p>
            <a:r>
              <a:rPr lang="en-US" altLang="zh-TW" dirty="0" err="1"/>
              <a:t>model.fit</a:t>
            </a:r>
            <a:r>
              <a:rPr lang="en-US" altLang="zh-TW" dirty="0"/>
              <a:t>(</a:t>
            </a:r>
            <a:r>
              <a:rPr lang="en-US" altLang="zh-TW" dirty="0" err="1"/>
              <a:t>train_data</a:t>
            </a:r>
            <a:r>
              <a:rPr lang="en-US" altLang="zh-TW" dirty="0"/>
              <a:t>, </a:t>
            </a:r>
            <a:r>
              <a:rPr lang="en-US" altLang="zh-TW" dirty="0" err="1"/>
              <a:t>train_label</a:t>
            </a:r>
            <a:r>
              <a:rPr lang="en-US" altLang="zh-TW" dirty="0"/>
              <a:t>, </a:t>
            </a:r>
            <a:r>
              <a:rPr lang="en-US" altLang="zh-TW" dirty="0" err="1"/>
              <a:t>cat_features</a:t>
            </a:r>
            <a:r>
              <a:rPr lang="en-US" altLang="zh-TW" dirty="0"/>
              <a:t>=[0,2,5])</a:t>
            </a:r>
          </a:p>
          <a:p>
            <a:endParaRPr lang="en-US" altLang="zh-TW" dirty="0"/>
          </a:p>
          <a:p>
            <a:r>
              <a:rPr lang="en-US" altLang="zh-TW" dirty="0" err="1"/>
              <a:t>preds_class</a:t>
            </a:r>
            <a:r>
              <a:rPr lang="en-US" altLang="zh-TW" dirty="0"/>
              <a:t> = </a:t>
            </a:r>
            <a:r>
              <a:rPr lang="en-US" altLang="zh-TW" dirty="0" err="1"/>
              <a:t>model.predict</a:t>
            </a:r>
            <a:r>
              <a:rPr lang="en-US" altLang="zh-TW" dirty="0"/>
              <a:t>(</a:t>
            </a:r>
            <a:r>
              <a:rPr lang="en-US" altLang="zh-TW" dirty="0" err="1"/>
              <a:t>test_data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preds_probs</a:t>
            </a:r>
            <a:r>
              <a:rPr lang="en-US" altLang="zh-TW" dirty="0"/>
              <a:t> = </a:t>
            </a:r>
            <a:r>
              <a:rPr lang="en-US" altLang="zh-TW" dirty="0" err="1"/>
              <a:t>model.predict_proba</a:t>
            </a:r>
            <a:r>
              <a:rPr lang="en-US" altLang="zh-TW" dirty="0"/>
              <a:t>(</a:t>
            </a:r>
            <a:r>
              <a:rPr lang="en-US" altLang="zh-TW" dirty="0" err="1"/>
              <a:t>test_data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print('class = ',</a:t>
            </a:r>
            <a:r>
              <a:rPr lang="en-US" altLang="zh-TW" dirty="0" err="1"/>
              <a:t>preds_class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print('</a:t>
            </a:r>
            <a:r>
              <a:rPr lang="en-US" altLang="zh-TW" dirty="0" err="1"/>
              <a:t>proba</a:t>
            </a:r>
            <a:r>
              <a:rPr lang="en-US" altLang="zh-TW" dirty="0"/>
              <a:t> = ',</a:t>
            </a:r>
            <a:r>
              <a:rPr lang="en-US" altLang="zh-TW" dirty="0" err="1"/>
              <a:t>preds_probs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4313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41926" y="1268304"/>
            <a:ext cx="7227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0:	learn: 0.6705108	total: 54.7ms	remaining: 54.7ms</a:t>
            </a:r>
          </a:p>
          <a:p>
            <a:r>
              <a:rPr lang="en-US" altLang="zh-TW" dirty="0"/>
              <a:t>1:	learn: 0.6578008	total: 55.3ms	remaining: 0us</a:t>
            </a:r>
          </a:p>
          <a:p>
            <a:r>
              <a:rPr lang="en-US" altLang="zh-TW" dirty="0"/>
              <a:t>class =  [1. 1. 1. 0. 0. 0. 0. 1. 1. 0. 1. 1. 1. 1. 0. 1. 1. 1. 1. 1. 0. 1. 1. 1.</a:t>
            </a:r>
          </a:p>
          <a:p>
            <a:r>
              <a:rPr lang="en-US" altLang="zh-TW" dirty="0"/>
              <a:t> 1. 1. 0. 1. 1. 0. 1. 0. 1. 1. 1. 0. 0. 0. 1. 1. 1. 0. 1. 1. 1. 1. 0. 1.</a:t>
            </a:r>
          </a:p>
          <a:p>
            <a:r>
              <a:rPr lang="en-US" altLang="zh-TW" dirty="0"/>
              <a:t> 1. 1.]</a:t>
            </a:r>
          </a:p>
          <a:p>
            <a:r>
              <a:rPr lang="en-US" altLang="zh-TW" dirty="0" err="1"/>
              <a:t>proba</a:t>
            </a:r>
            <a:r>
              <a:rPr lang="en-US" altLang="zh-TW" dirty="0"/>
              <a:t> =  [[0.41640267 0.58359733]</a:t>
            </a:r>
          </a:p>
          <a:p>
            <a:r>
              <a:rPr lang="en-US" altLang="zh-TW" dirty="0"/>
              <a:t> [0.478398   0.521602  ]</a:t>
            </a:r>
          </a:p>
          <a:p>
            <a:r>
              <a:rPr lang="en-US" altLang="zh-TW" dirty="0"/>
              <a:t> [0.478398   0.521602  ]</a:t>
            </a:r>
          </a:p>
          <a:p>
            <a:r>
              <a:rPr lang="en-US" altLang="zh-TW" dirty="0"/>
              <a:t> [0.5815617  0.4184383 ]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2552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19677" y="2201270"/>
            <a:ext cx="40969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Dataset processing.</a:t>
            </a:r>
          </a:p>
          <a:p>
            <a:endParaRPr lang="en-US" altLang="zh-TW" dirty="0"/>
          </a:p>
          <a:p>
            <a:r>
              <a:rPr lang="en-US" altLang="zh-TW" dirty="0"/>
              <a:t>The fastest way to pass the features data to the Pool constructor (and other </a:t>
            </a:r>
            <a:r>
              <a:rPr lang="en-US" altLang="zh-TW" dirty="0" err="1"/>
              <a:t>CatBoost</a:t>
            </a:r>
            <a:r>
              <a:rPr lang="en-US" altLang="zh-TW" dirty="0"/>
              <a:t>, </a:t>
            </a:r>
            <a:r>
              <a:rPr lang="en-US" altLang="zh-TW" dirty="0" err="1"/>
              <a:t>CatBoostClassifier</a:t>
            </a:r>
            <a:r>
              <a:rPr lang="en-US" altLang="zh-TW" dirty="0"/>
              <a:t>, </a:t>
            </a:r>
            <a:r>
              <a:rPr lang="en-US" altLang="zh-TW" dirty="0" err="1"/>
              <a:t>CatBoostRegressor</a:t>
            </a:r>
            <a:r>
              <a:rPr lang="en-US" altLang="zh-TW" dirty="0"/>
              <a:t> methods that accept it) if most (or all) of your features are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numerical </a:t>
            </a:r>
            <a:r>
              <a:rPr lang="en-US" altLang="zh-TW" dirty="0"/>
              <a:t>is to pass it using </a:t>
            </a:r>
            <a:r>
              <a:rPr lang="en-US" altLang="zh-TW" dirty="0" err="1"/>
              <a:t>FeaturesData</a:t>
            </a:r>
            <a:r>
              <a:rPr lang="en-US" altLang="zh-TW" dirty="0"/>
              <a:t> class.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Another </a:t>
            </a:r>
            <a:r>
              <a:rPr lang="en-US" altLang="zh-TW" dirty="0"/>
              <a:t>way to get similar performance with datasets that contain numerical features only is to pass features data as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numpy.ndarray</a:t>
            </a:r>
            <a:r>
              <a:rPr lang="en-US" altLang="zh-TW" dirty="0"/>
              <a:t> with numpy.float32 </a:t>
            </a:r>
            <a:r>
              <a:rPr lang="en-US" altLang="zh-TW" dirty="0" err="1"/>
              <a:t>dtype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9677" y="1157499"/>
            <a:ext cx="630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https://catboost.ai/docs/concepts/python-reference_pool.html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03041" y="1730359"/>
            <a:ext cx="404090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class Pool</a:t>
            </a:r>
            <a:r>
              <a:rPr lang="en-US" altLang="zh-TW" dirty="0" smtClean="0"/>
              <a:t>(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data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n-US" altLang="zh-TW" dirty="0"/>
              <a:t>           label=None,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cat_features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column_description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pairs=None,</a:t>
            </a:r>
          </a:p>
          <a:p>
            <a:r>
              <a:rPr lang="en-US" altLang="zh-TW" dirty="0"/>
              <a:t>           delimiter='\t',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has_header</a:t>
            </a:r>
            <a:r>
              <a:rPr lang="en-US" altLang="zh-TW" dirty="0"/>
              <a:t>=False,</a:t>
            </a:r>
          </a:p>
          <a:p>
            <a:r>
              <a:rPr lang="en-US" altLang="zh-TW" dirty="0"/>
              <a:t>           weight=None, 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group_id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group_weight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subgroup_id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pairs_weight</a:t>
            </a:r>
            <a:r>
              <a:rPr lang="en-US" altLang="zh-TW" dirty="0"/>
              <a:t>=None</a:t>
            </a:r>
          </a:p>
          <a:p>
            <a:r>
              <a:rPr lang="en-US" altLang="zh-TW" dirty="0"/>
              <a:t>           baseline=None,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feature_names</a:t>
            </a:r>
            <a:r>
              <a:rPr lang="en-US" altLang="zh-TW" dirty="0"/>
              <a:t>=None,</a:t>
            </a:r>
          </a:p>
          <a:p>
            <a:r>
              <a:rPr lang="en-US" altLang="zh-TW" dirty="0"/>
              <a:t>           </a:t>
            </a:r>
            <a:r>
              <a:rPr lang="en-US" altLang="zh-TW" dirty="0" err="1"/>
              <a:t>thread_count</a:t>
            </a:r>
            <a:r>
              <a:rPr lang="en-US" altLang="zh-TW" dirty="0"/>
              <a:t>=-1)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9677" y="449613"/>
            <a:ext cx="1097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Pool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1953491" y="409404"/>
            <a:ext cx="6561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Pool</a:t>
            </a:r>
            <a:r>
              <a:rPr lang="zh-TW" altLang="en-US" dirty="0"/>
              <a:t>是</a:t>
            </a:r>
            <a:r>
              <a:rPr lang="en-US" altLang="zh-TW" dirty="0" err="1" smtClean="0"/>
              <a:t>catboost</a:t>
            </a:r>
            <a:r>
              <a:rPr lang="zh-TW" altLang="en-US" dirty="0" smtClean="0"/>
              <a:t>中的用於組織資料的一種形式，也可以用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</a:t>
            </a:r>
            <a:r>
              <a:rPr lang="en-US" altLang="zh-TW" dirty="0"/>
              <a:t>array</a:t>
            </a:r>
            <a:r>
              <a:rPr lang="zh-TW" altLang="en-US" dirty="0"/>
              <a:t>和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。但更推薦</a:t>
            </a:r>
            <a:r>
              <a:rPr lang="en-US" altLang="zh-TW" dirty="0" smtClean="0"/>
              <a:t>Pool</a:t>
            </a:r>
            <a:r>
              <a:rPr lang="zh-TW" altLang="en-US" dirty="0" smtClean="0"/>
              <a:t>，其記憶體和速度都更優。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9677" y="6422912"/>
            <a:ext cx="5473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https://www.zhangqibot.com/post/ml-catboost/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929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845126" y="1249694"/>
            <a:ext cx="75876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#!/</a:t>
            </a:r>
            <a:r>
              <a:rPr lang="en-US" altLang="zh-TW" dirty="0" err="1"/>
              <a:t>usr</a:t>
            </a:r>
            <a:r>
              <a:rPr lang="en-US" altLang="zh-TW" dirty="0"/>
              <a:t>/bin/</a:t>
            </a:r>
            <a:r>
              <a:rPr lang="en-US" altLang="zh-TW" dirty="0" err="1"/>
              <a:t>env</a:t>
            </a:r>
            <a:r>
              <a:rPr lang="en-US" altLang="zh-TW" dirty="0"/>
              <a:t> python</a:t>
            </a:r>
          </a:p>
          <a:p>
            <a:r>
              <a:rPr lang="en-US" altLang="zh-TW" dirty="0"/>
              <a:t># -*- coding: utf-8 -*-</a:t>
            </a:r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catboost</a:t>
            </a:r>
            <a:r>
              <a:rPr lang="en-US" altLang="zh-TW" dirty="0"/>
              <a:t> import </a:t>
            </a:r>
            <a:r>
              <a:rPr lang="en-US" altLang="zh-TW" dirty="0" err="1"/>
              <a:t>CatBoost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catboost</a:t>
            </a:r>
            <a:r>
              <a:rPr lang="en-US" altLang="zh-TW" dirty="0"/>
              <a:t> import Pool</a:t>
            </a:r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</a:t>
            </a:r>
            <a:r>
              <a:rPr lang="en-US" altLang="zh-TW" dirty="0"/>
              <a:t> import datasets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sklearn.metrics</a:t>
            </a:r>
            <a:r>
              <a:rPr lang="en-US" altLang="zh-TW" dirty="0"/>
              <a:t> import </a:t>
            </a:r>
            <a:r>
              <a:rPr lang="en-US" altLang="zh-TW" dirty="0" err="1"/>
              <a:t>accuracy_score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101526" y="5553425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https://blog.amedama.jp/entry/catboost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3760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03200" y="521907"/>
            <a:ext cx="807258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/>
              <a:t>main():</a:t>
            </a:r>
          </a:p>
          <a:p>
            <a:r>
              <a:rPr lang="en-US" altLang="zh-TW" dirty="0" smtClean="0"/>
              <a:t>    dataset </a:t>
            </a:r>
            <a:r>
              <a:rPr lang="en-US" altLang="zh-TW" dirty="0"/>
              <a:t>= </a:t>
            </a:r>
            <a:r>
              <a:rPr lang="en-US" altLang="zh-TW" dirty="0" err="1"/>
              <a:t>datasets.load_breast_cancer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    X, y = </a:t>
            </a:r>
            <a:r>
              <a:rPr lang="en-US" altLang="zh-TW" dirty="0" err="1"/>
              <a:t>dataset.data</a:t>
            </a:r>
            <a:r>
              <a:rPr lang="en-US" altLang="zh-TW" dirty="0"/>
              <a:t>, </a:t>
            </a:r>
            <a:r>
              <a:rPr lang="en-US" altLang="zh-TW" dirty="0" err="1" smtClean="0"/>
              <a:t>dataset.target</a:t>
            </a:r>
            <a:endParaRPr lang="en-US" altLang="zh-TW" dirty="0" smtClean="0"/>
          </a:p>
          <a:p>
            <a:r>
              <a:rPr lang="ja-JP" altLang="en-US" dirty="0" smtClean="0"/>
              <a:t>    </a:t>
            </a:r>
            <a:r>
              <a:rPr lang="en-US" altLang="zh-TW" dirty="0" err="1"/>
              <a:t>X_train</a:t>
            </a:r>
            <a:r>
              <a:rPr lang="en-US" altLang="zh-TW" dirty="0"/>
              <a:t>, </a:t>
            </a:r>
            <a:r>
              <a:rPr lang="en-US" altLang="zh-TW" dirty="0" err="1"/>
              <a:t>X_test</a:t>
            </a:r>
            <a:r>
              <a:rPr lang="en-US" altLang="zh-TW" dirty="0"/>
              <a:t>, </a:t>
            </a:r>
            <a:r>
              <a:rPr lang="en-US" altLang="zh-TW" dirty="0" err="1"/>
              <a:t>y_train</a:t>
            </a:r>
            <a:r>
              <a:rPr lang="en-US" altLang="zh-TW" dirty="0"/>
              <a:t>, </a:t>
            </a:r>
            <a:r>
              <a:rPr lang="en-US" altLang="zh-TW" dirty="0" err="1"/>
              <a:t>y_test</a:t>
            </a:r>
            <a:r>
              <a:rPr lang="en-US" altLang="zh-TW" dirty="0"/>
              <a:t> = </a:t>
            </a:r>
            <a:r>
              <a:rPr lang="en-US" altLang="zh-TW" dirty="0" err="1"/>
              <a:t>train_test_split</a:t>
            </a:r>
            <a:r>
              <a:rPr lang="en-US" altLang="zh-TW" dirty="0"/>
              <a:t>(X, </a:t>
            </a:r>
            <a:r>
              <a:rPr lang="en-US" altLang="zh-TW" dirty="0" smtClean="0"/>
              <a:t>y, </a:t>
            </a:r>
            <a:r>
              <a:rPr lang="en-US" altLang="zh-TW" dirty="0" err="1" smtClean="0"/>
              <a:t>test_size</a:t>
            </a:r>
            <a:r>
              <a:rPr lang="en-US" altLang="zh-TW" dirty="0" smtClean="0"/>
              <a:t>=0.3, shuffle=True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                                                  </a:t>
            </a:r>
            <a:r>
              <a:rPr lang="en-US" altLang="zh-TW" dirty="0" err="1" smtClean="0"/>
              <a:t>random_state</a:t>
            </a:r>
            <a:r>
              <a:rPr lang="en-US" altLang="zh-TW" dirty="0" smtClean="0"/>
              <a:t>=42,stratify=y</a:t>
            </a:r>
            <a:r>
              <a:rPr lang="en-US" altLang="zh-TW" dirty="0"/>
              <a:t>)</a:t>
            </a:r>
          </a:p>
          <a:p>
            <a:endParaRPr lang="en-US" altLang="zh-TW" dirty="0" smtClean="0"/>
          </a:p>
          <a:p>
            <a:r>
              <a:rPr lang="ja-JP" altLang="en-US" dirty="0" smtClean="0"/>
              <a:t>    </a:t>
            </a:r>
            <a:r>
              <a:rPr lang="en-US" altLang="zh-TW" dirty="0" err="1"/>
              <a:t>train_pool</a:t>
            </a:r>
            <a:r>
              <a:rPr lang="en-US" altLang="zh-TW" dirty="0"/>
              <a:t> = Pool(</a:t>
            </a:r>
            <a:r>
              <a:rPr lang="en-US" altLang="zh-TW" dirty="0" err="1"/>
              <a:t>X_train</a:t>
            </a:r>
            <a:r>
              <a:rPr lang="en-US" altLang="zh-TW" dirty="0"/>
              <a:t>, label=</a:t>
            </a:r>
            <a:r>
              <a:rPr lang="en-US" altLang="zh-TW" dirty="0" err="1"/>
              <a:t>y_train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test_pool</a:t>
            </a:r>
            <a:r>
              <a:rPr lang="en-US" altLang="zh-TW" dirty="0"/>
              <a:t> = Pool(</a:t>
            </a:r>
            <a:r>
              <a:rPr lang="en-US" altLang="zh-TW" dirty="0" err="1"/>
              <a:t>X_test</a:t>
            </a:r>
            <a:r>
              <a:rPr lang="en-US" altLang="zh-TW" dirty="0"/>
              <a:t>, label=</a:t>
            </a:r>
            <a:r>
              <a:rPr lang="en-US" altLang="zh-TW" dirty="0" err="1"/>
              <a:t>y_test</a:t>
            </a:r>
            <a:r>
              <a:rPr lang="en-US" altLang="zh-TW" dirty="0"/>
              <a:t>)</a:t>
            </a:r>
          </a:p>
          <a:p>
            <a:endParaRPr lang="en-US" altLang="zh-TW" dirty="0" smtClean="0"/>
          </a:p>
          <a:p>
            <a:r>
              <a:rPr lang="ja-JP" altLang="en-US" dirty="0" smtClean="0"/>
              <a:t>    </a:t>
            </a:r>
            <a:r>
              <a:rPr lang="en-US" altLang="zh-TW" dirty="0" err="1"/>
              <a:t>params</a:t>
            </a:r>
            <a:r>
              <a:rPr lang="en-US" altLang="zh-TW" dirty="0"/>
              <a:t> = {</a:t>
            </a:r>
          </a:p>
          <a:p>
            <a:r>
              <a:rPr lang="en-US" altLang="zh-TW" dirty="0" smtClean="0"/>
              <a:t>        '</a:t>
            </a:r>
            <a:r>
              <a:rPr lang="en-US" altLang="zh-TW" dirty="0" err="1" smtClean="0"/>
              <a:t>loss_function</a:t>
            </a:r>
            <a:r>
              <a:rPr lang="en-US" altLang="zh-TW" dirty="0"/>
              <a:t>': '</a:t>
            </a:r>
            <a:r>
              <a:rPr lang="en-US" altLang="zh-TW" dirty="0" err="1"/>
              <a:t>Logloss</a:t>
            </a:r>
            <a:r>
              <a:rPr lang="en-US" altLang="zh-TW" dirty="0" smtClean="0"/>
              <a:t>',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'</a:t>
            </a:r>
            <a:r>
              <a:rPr lang="en-US" altLang="zh-TW" dirty="0" err="1" smtClean="0"/>
              <a:t>num_boost_round</a:t>
            </a:r>
            <a:r>
              <a:rPr lang="en-US" altLang="zh-TW" dirty="0"/>
              <a:t>': 100,</a:t>
            </a:r>
          </a:p>
          <a:p>
            <a:r>
              <a:rPr lang="en-US" altLang="zh-TW" dirty="0"/>
              <a:t>    }</a:t>
            </a:r>
          </a:p>
          <a:p>
            <a:endParaRPr lang="en-US" altLang="zh-TW" dirty="0" smtClean="0"/>
          </a:p>
          <a:p>
            <a:r>
              <a:rPr lang="ja-JP" altLang="en-US" dirty="0" smtClean="0"/>
              <a:t>    </a:t>
            </a:r>
            <a:r>
              <a:rPr lang="en-US" altLang="zh-TW" dirty="0"/>
              <a:t>model = </a:t>
            </a:r>
            <a:r>
              <a:rPr lang="en-US" altLang="zh-TW" dirty="0" err="1"/>
              <a:t>CatBoost</a:t>
            </a:r>
            <a:r>
              <a:rPr lang="en-US" altLang="zh-TW" dirty="0"/>
              <a:t>(</a:t>
            </a:r>
            <a:r>
              <a:rPr lang="en-US" altLang="zh-TW" dirty="0" err="1"/>
              <a:t>params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model.fit</a:t>
            </a:r>
            <a:r>
              <a:rPr lang="en-US" altLang="zh-TW" dirty="0"/>
              <a:t>(</a:t>
            </a:r>
            <a:r>
              <a:rPr lang="en-US" altLang="zh-TW" dirty="0" err="1"/>
              <a:t>train_pool</a:t>
            </a:r>
            <a:r>
              <a:rPr lang="en-US" altLang="zh-TW" dirty="0" smtClean="0"/>
              <a:t>)</a:t>
            </a:r>
          </a:p>
          <a:p>
            <a:r>
              <a:rPr lang="ja-JP" altLang="en-US" dirty="0" smtClean="0"/>
              <a:t>    </a:t>
            </a:r>
            <a:r>
              <a:rPr lang="en-US" altLang="zh-TW" dirty="0" err="1"/>
              <a:t>y_pred</a:t>
            </a:r>
            <a:r>
              <a:rPr lang="en-US" altLang="zh-TW" dirty="0"/>
              <a:t> = </a:t>
            </a:r>
            <a:r>
              <a:rPr lang="en-US" altLang="zh-TW" dirty="0" err="1"/>
              <a:t>model.predict</a:t>
            </a:r>
            <a:r>
              <a:rPr lang="en-US" altLang="zh-TW" dirty="0"/>
              <a:t>(</a:t>
            </a:r>
            <a:r>
              <a:rPr lang="en-US" altLang="zh-TW" dirty="0" err="1"/>
              <a:t>test_pool</a:t>
            </a:r>
            <a:r>
              <a:rPr lang="en-US" altLang="zh-TW" dirty="0"/>
              <a:t>, </a:t>
            </a:r>
            <a:r>
              <a:rPr lang="en-US" altLang="zh-TW" dirty="0" err="1"/>
              <a:t>prediction_type</a:t>
            </a:r>
            <a:r>
              <a:rPr lang="en-US" altLang="zh-TW" dirty="0"/>
              <a:t>='Class</a:t>
            </a:r>
            <a:r>
              <a:rPr lang="en-US" altLang="zh-TW" dirty="0" smtClean="0"/>
              <a:t>')</a:t>
            </a:r>
          </a:p>
          <a:p>
            <a:r>
              <a:rPr lang="ja-JP" altLang="en-US" dirty="0" smtClean="0"/>
              <a:t>    </a:t>
            </a:r>
            <a:r>
              <a:rPr lang="en-US" altLang="zh-TW" dirty="0" err="1"/>
              <a:t>acc</a:t>
            </a:r>
            <a:r>
              <a:rPr lang="en-US" altLang="zh-TW" dirty="0"/>
              <a:t> = </a:t>
            </a:r>
            <a:r>
              <a:rPr lang="en-US" altLang="zh-TW" dirty="0" err="1"/>
              <a:t>accuracy_score</a:t>
            </a:r>
            <a:r>
              <a:rPr lang="en-US" altLang="zh-TW" dirty="0"/>
              <a:t>(</a:t>
            </a:r>
            <a:r>
              <a:rPr lang="en-US" altLang="zh-TW" dirty="0" err="1"/>
              <a:t>y_test</a:t>
            </a:r>
            <a:r>
              <a:rPr lang="en-US" altLang="zh-TW" dirty="0"/>
              <a:t>, </a:t>
            </a:r>
            <a:r>
              <a:rPr lang="en-US" altLang="zh-TW" dirty="0" err="1"/>
              <a:t>y_pred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  print('Accuracy:', </a:t>
            </a:r>
            <a:r>
              <a:rPr lang="en-US" altLang="zh-TW" dirty="0" err="1"/>
              <a:t>acc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if __name__ == '__main__':</a:t>
            </a:r>
          </a:p>
          <a:p>
            <a:r>
              <a:rPr lang="en-US" altLang="zh-TW" dirty="0"/>
              <a:t>    main()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6409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04363" y="889061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https://blog.amedama.jp/entry/catboost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71235" y="1637621"/>
            <a:ext cx="79201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#!/</a:t>
            </a:r>
            <a:r>
              <a:rPr lang="en-US" altLang="zh-TW" sz="2400" dirty="0" err="1"/>
              <a:t>usr</a:t>
            </a:r>
            <a:r>
              <a:rPr lang="en-US" altLang="zh-TW" sz="2400" dirty="0"/>
              <a:t>/bin/</a:t>
            </a:r>
            <a:r>
              <a:rPr lang="en-US" altLang="zh-TW" sz="2400" dirty="0" err="1"/>
              <a:t>env</a:t>
            </a:r>
            <a:r>
              <a:rPr lang="en-US" altLang="zh-TW" sz="2400" dirty="0"/>
              <a:t> python</a:t>
            </a:r>
          </a:p>
          <a:p>
            <a:r>
              <a:rPr lang="en-US" altLang="zh-TW" sz="2400" dirty="0"/>
              <a:t># -*- coding: utf-8 -*-</a:t>
            </a:r>
          </a:p>
          <a:p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catboost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CatBoost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catboost</a:t>
            </a:r>
            <a:r>
              <a:rPr lang="en-US" altLang="zh-TW" sz="2400" dirty="0"/>
              <a:t> import Pool</a:t>
            </a:r>
          </a:p>
          <a:p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sklearn</a:t>
            </a:r>
            <a:r>
              <a:rPr lang="en-US" altLang="zh-TW" sz="2400" dirty="0"/>
              <a:t> import datasets</a:t>
            </a:r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sklearn.model_selection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train_test_split</a:t>
            </a:r>
            <a:endParaRPr lang="en-US" altLang="zh-TW" sz="2400" dirty="0"/>
          </a:p>
          <a:p>
            <a:r>
              <a:rPr lang="en-US" altLang="zh-TW" sz="2400" dirty="0"/>
              <a:t>from </a:t>
            </a:r>
            <a:r>
              <a:rPr lang="en-US" altLang="zh-TW" sz="2400" dirty="0" err="1"/>
              <a:t>sklearn.metrics</a:t>
            </a:r>
            <a:r>
              <a:rPr lang="en-US" altLang="zh-TW" sz="2400" dirty="0"/>
              <a:t> import </a:t>
            </a:r>
            <a:r>
              <a:rPr lang="en-US" altLang="zh-TW" sz="2400" dirty="0" err="1"/>
              <a:t>accuracy_score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262357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88108" y="845047"/>
            <a:ext cx="789247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d</a:t>
            </a:r>
            <a:r>
              <a:rPr lang="en-US" altLang="zh-TW" sz="1400" dirty="0" err="1" smtClean="0"/>
              <a:t>ef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main():</a:t>
            </a:r>
          </a:p>
          <a:p>
            <a:r>
              <a:rPr lang="en-US" altLang="zh-TW" sz="1400" dirty="0" smtClean="0"/>
              <a:t>     dataset </a:t>
            </a:r>
            <a:r>
              <a:rPr lang="en-US" altLang="zh-TW" sz="1400" dirty="0"/>
              <a:t>= </a:t>
            </a:r>
            <a:r>
              <a:rPr lang="en-US" altLang="zh-TW" sz="1400" dirty="0" err="1"/>
              <a:t>datasets.load_iris</a:t>
            </a:r>
            <a:r>
              <a:rPr lang="en-US" altLang="zh-TW" sz="1400" dirty="0"/>
              <a:t>()</a:t>
            </a:r>
          </a:p>
          <a:p>
            <a:r>
              <a:rPr lang="en-US" altLang="zh-TW" sz="1400" dirty="0"/>
              <a:t>    X, y = </a:t>
            </a:r>
            <a:r>
              <a:rPr lang="en-US" altLang="zh-TW" sz="1400" dirty="0" err="1"/>
              <a:t>dataset.data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dataset.target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X_train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X_test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y_train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y_test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train_test_split</a:t>
            </a:r>
            <a:r>
              <a:rPr lang="en-US" altLang="zh-TW" sz="1400" dirty="0"/>
              <a:t>(X, </a:t>
            </a:r>
            <a:r>
              <a:rPr lang="en-US" altLang="zh-TW" sz="1400" dirty="0" smtClean="0"/>
              <a:t>y, </a:t>
            </a:r>
            <a:r>
              <a:rPr lang="en-US" altLang="zh-TW" sz="1400" dirty="0" err="1" smtClean="0"/>
              <a:t>test_size</a:t>
            </a:r>
            <a:r>
              <a:rPr lang="en-US" altLang="zh-TW" sz="1400" dirty="0" smtClean="0"/>
              <a:t>=0.3,shuffle=True</a:t>
            </a:r>
            <a:r>
              <a:rPr lang="en-US" altLang="zh-TW" sz="1400" dirty="0"/>
              <a:t>,</a:t>
            </a:r>
          </a:p>
          <a:p>
            <a:r>
              <a:rPr lang="en-US" altLang="zh-TW" sz="1400" dirty="0"/>
              <a:t>                                                        </a:t>
            </a:r>
            <a:r>
              <a:rPr lang="en-US" altLang="zh-TW" sz="1400" dirty="0" err="1" smtClean="0"/>
              <a:t>random_state</a:t>
            </a:r>
            <a:r>
              <a:rPr lang="en-US" altLang="zh-TW" sz="1400" dirty="0" smtClean="0"/>
              <a:t>=42,stratify=y</a:t>
            </a:r>
            <a:r>
              <a:rPr lang="en-US" altLang="zh-TW" sz="1400" dirty="0"/>
              <a:t>)</a:t>
            </a:r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train_pool</a:t>
            </a:r>
            <a:r>
              <a:rPr lang="en-US" altLang="zh-TW" sz="1400" dirty="0"/>
              <a:t> = Pool(</a:t>
            </a:r>
            <a:r>
              <a:rPr lang="en-US" altLang="zh-TW" sz="1400" dirty="0" err="1"/>
              <a:t>X_train</a:t>
            </a:r>
            <a:r>
              <a:rPr lang="en-US" altLang="zh-TW" sz="1400" dirty="0"/>
              <a:t>, label=</a:t>
            </a:r>
            <a:r>
              <a:rPr lang="en-US" altLang="zh-TW" sz="1400" dirty="0" err="1"/>
              <a:t>y_train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test_pool</a:t>
            </a:r>
            <a:r>
              <a:rPr lang="en-US" altLang="zh-TW" sz="1400" dirty="0"/>
              <a:t> = Pool(</a:t>
            </a:r>
            <a:r>
              <a:rPr lang="en-US" altLang="zh-TW" sz="1400" dirty="0" err="1"/>
              <a:t>X_test</a:t>
            </a:r>
            <a:r>
              <a:rPr lang="en-US" altLang="zh-TW" sz="1400" dirty="0"/>
              <a:t>, label=</a:t>
            </a:r>
            <a:r>
              <a:rPr lang="en-US" altLang="zh-TW" sz="1400" dirty="0" err="1"/>
              <a:t>y_test</a:t>
            </a:r>
            <a:r>
              <a:rPr lang="en-US" altLang="zh-TW" sz="1400" dirty="0"/>
              <a:t>)</a:t>
            </a:r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params</a:t>
            </a:r>
            <a:r>
              <a:rPr lang="en-US" altLang="zh-TW" sz="1400" dirty="0"/>
              <a:t> = {</a:t>
            </a:r>
          </a:p>
          <a:p>
            <a:r>
              <a:rPr lang="en-US" altLang="zh-TW" sz="1400" dirty="0" smtClean="0"/>
              <a:t>       '</a:t>
            </a:r>
            <a:r>
              <a:rPr lang="en-US" altLang="zh-TW" sz="1400" dirty="0" err="1" smtClean="0"/>
              <a:t>loss_function</a:t>
            </a:r>
            <a:r>
              <a:rPr lang="en-US" altLang="zh-TW" sz="1400" dirty="0"/>
              <a:t>': '</a:t>
            </a:r>
            <a:r>
              <a:rPr lang="en-US" altLang="zh-TW" sz="1400" dirty="0" err="1"/>
              <a:t>MultiClass</a:t>
            </a:r>
            <a:r>
              <a:rPr lang="en-US" altLang="zh-TW" sz="1400" dirty="0" smtClean="0"/>
              <a:t>',</a:t>
            </a:r>
            <a:r>
              <a:rPr lang="en-US" altLang="zh-TW" sz="1400" dirty="0"/>
              <a:t> # </a:t>
            </a:r>
            <a:r>
              <a:rPr lang="zh-TW" altLang="en-US" sz="1400" dirty="0"/>
              <a:t>多値分類問題</a:t>
            </a:r>
            <a:endParaRPr lang="en-US" altLang="zh-TW" sz="1400" dirty="0"/>
          </a:p>
          <a:p>
            <a:r>
              <a:rPr lang="en-US" altLang="zh-TW" sz="1400" dirty="0"/>
              <a:t>        '</a:t>
            </a:r>
            <a:r>
              <a:rPr lang="en-US" altLang="zh-TW" sz="1400" dirty="0" err="1"/>
              <a:t>num_boost_round</a:t>
            </a:r>
            <a:r>
              <a:rPr lang="en-US" altLang="zh-TW" sz="1400" dirty="0"/>
              <a:t>': 1000,</a:t>
            </a:r>
          </a:p>
          <a:p>
            <a:r>
              <a:rPr lang="en-US" altLang="zh-TW" sz="1400" dirty="0"/>
              <a:t>        '</a:t>
            </a:r>
            <a:r>
              <a:rPr lang="en-US" altLang="zh-TW" sz="1400" dirty="0" err="1"/>
              <a:t>early_stopping_rounds</a:t>
            </a:r>
            <a:r>
              <a:rPr lang="en-US" altLang="zh-TW" sz="1400" dirty="0"/>
              <a:t>': 10,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 smtClean="0"/>
              <a:t>}</a:t>
            </a:r>
            <a:endParaRPr lang="en-US" altLang="zh-TW" sz="1400" dirty="0"/>
          </a:p>
          <a:p>
            <a:r>
              <a:rPr lang="en-US" altLang="zh-TW" sz="1400" dirty="0"/>
              <a:t>    model = </a:t>
            </a:r>
            <a:r>
              <a:rPr lang="en-US" altLang="zh-TW" sz="1400" dirty="0" err="1"/>
              <a:t>CatBoost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params</a:t>
            </a:r>
            <a:r>
              <a:rPr lang="en-US" altLang="zh-TW" sz="1400" dirty="0" smtClean="0"/>
              <a:t>)</a:t>
            </a:r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model.fit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train_pool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eval_set</a:t>
            </a:r>
            <a:r>
              <a:rPr lang="en-US" altLang="zh-TW" sz="1400" dirty="0"/>
              <a:t>=[</a:t>
            </a:r>
            <a:r>
              <a:rPr lang="en-US" altLang="zh-TW" sz="1400" dirty="0" err="1"/>
              <a:t>test_pool</a:t>
            </a:r>
            <a:r>
              <a:rPr lang="en-US" altLang="zh-TW" sz="1400" dirty="0"/>
              <a:t>])</a:t>
            </a:r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y_pred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model.predict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test_pool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prediction_type</a:t>
            </a:r>
            <a:r>
              <a:rPr lang="en-US" altLang="zh-TW" sz="1400" dirty="0"/>
              <a:t>='Class')</a:t>
            </a:r>
          </a:p>
          <a:p>
            <a:endParaRPr lang="en-US" altLang="zh-TW" sz="1400" dirty="0"/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acc</a:t>
            </a:r>
            <a:r>
              <a:rPr lang="en-US" altLang="zh-TW" sz="1400" dirty="0"/>
              <a:t> =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accuracy_score</a:t>
            </a:r>
            <a:r>
              <a:rPr lang="en-US" altLang="zh-TW" sz="1400" dirty="0"/>
              <a:t>(</a:t>
            </a:r>
            <a:r>
              <a:rPr lang="en-US" altLang="zh-TW" sz="1400" dirty="0" err="1"/>
              <a:t>y_test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y_pred</a:t>
            </a:r>
            <a:r>
              <a:rPr lang="en-US" altLang="zh-TW" sz="1400" dirty="0"/>
              <a:t>)</a:t>
            </a:r>
          </a:p>
          <a:p>
            <a:r>
              <a:rPr lang="en-US" altLang="zh-TW" sz="1400" dirty="0"/>
              <a:t>    print('Accuracy:', </a:t>
            </a:r>
            <a:r>
              <a:rPr lang="en-US" altLang="zh-TW" sz="1400" dirty="0" err="1"/>
              <a:t>acc</a:t>
            </a:r>
            <a:r>
              <a:rPr lang="en-US" altLang="zh-TW" sz="1400" dirty="0" smtClean="0"/>
              <a:t>)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/>
              <a:t>if __name__ == '__main__':</a:t>
            </a:r>
          </a:p>
          <a:p>
            <a:r>
              <a:rPr lang="en-US" altLang="zh-TW" sz="1400" dirty="0"/>
              <a:t>    main()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85342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149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68" y="254290"/>
            <a:ext cx="7882168" cy="44202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5433021"/>
            <a:ext cx="7139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Anna </a:t>
            </a:r>
            <a:r>
              <a:rPr lang="en-US" altLang="zh-TW" dirty="0" err="1"/>
              <a:t>Veronika</a:t>
            </a:r>
            <a:r>
              <a:rPr lang="en-US" altLang="zh-TW" dirty="0"/>
              <a:t> </a:t>
            </a:r>
            <a:r>
              <a:rPr lang="en-US" altLang="zh-TW" dirty="0" err="1"/>
              <a:t>Dorogush</a:t>
            </a:r>
            <a:r>
              <a:rPr lang="en-US" altLang="zh-TW" dirty="0"/>
              <a:t>: Mastering gradient boosting with </a:t>
            </a:r>
            <a:r>
              <a:rPr lang="en-US" altLang="zh-TW" dirty="0" err="1"/>
              <a:t>CatBoost</a:t>
            </a:r>
            <a:r>
              <a:rPr lang="en-US" altLang="zh-TW" dirty="0"/>
              <a:t> | </a:t>
            </a:r>
            <a:r>
              <a:rPr lang="en-US" altLang="zh-TW" dirty="0" err="1"/>
              <a:t>PyData</a:t>
            </a:r>
            <a:r>
              <a:rPr lang="en-US" altLang="zh-TW" dirty="0"/>
              <a:t> London 2019</a:t>
            </a:r>
          </a:p>
          <a:p>
            <a:r>
              <a:rPr lang="zh-TW" altLang="en-US" dirty="0"/>
              <a:t>觀看次數：</a:t>
            </a:r>
            <a:r>
              <a:rPr lang="en-US" altLang="zh-TW" dirty="0"/>
              <a:t>2,052</a:t>
            </a:r>
            <a:r>
              <a:rPr lang="zh-TW" altLang="en-US" dirty="0"/>
              <a:t>次</a:t>
            </a:r>
            <a:r>
              <a:rPr lang="en-US" altLang="zh-TW" dirty="0"/>
              <a:t>•2019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18</a:t>
            </a:r>
            <a:r>
              <a:rPr lang="zh-TW" altLang="en-US" dirty="0" smtClean="0"/>
              <a:t>日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60940" y="4739863"/>
            <a:ext cx="7181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https://www.youtube.com/watch?time_continue=127&amp;v=usdEWSDisS0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24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0181" y="1702322"/>
            <a:ext cx="8317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Calculate the entropy of every attribute {\</a:t>
            </a:r>
            <a:r>
              <a:rPr lang="en-US" altLang="zh-TW" sz="2400" dirty="0" err="1"/>
              <a:t>displaystyle</a:t>
            </a:r>
            <a:r>
              <a:rPr lang="en-US" altLang="zh-TW" sz="2400" dirty="0"/>
              <a:t> a}a of the data set {\</a:t>
            </a:r>
            <a:r>
              <a:rPr lang="en-US" altLang="zh-TW" sz="2400" dirty="0" err="1"/>
              <a:t>displaystyle</a:t>
            </a:r>
            <a:r>
              <a:rPr lang="en-US" altLang="zh-TW" sz="2400" dirty="0"/>
              <a:t> S}S.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Partition ("split") the set {\</a:t>
            </a:r>
            <a:r>
              <a:rPr lang="en-US" altLang="zh-TW" sz="2400" dirty="0" err="1"/>
              <a:t>displaystyle</a:t>
            </a:r>
            <a:r>
              <a:rPr lang="en-US" altLang="zh-TW" sz="2400" dirty="0"/>
              <a:t> S}S into subsets using the attribute for which the resulting entropy after splitting is minimized; or, equivalently,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gain is maximum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Make a decision tree node containing that attribute.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/>
              <a:t>Recurse</a:t>
            </a:r>
            <a:r>
              <a:rPr lang="en-US" altLang="zh-TW" sz="2400" dirty="0"/>
              <a:t> on subsets using the remaining attributes.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00181" y="4793253"/>
            <a:ext cx="7624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越是小型的決策樹越優於大的決策樹（簡單理論）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儘管如此</a:t>
            </a:r>
            <a:r>
              <a:rPr lang="zh-TW" altLang="en-US" sz="2400" dirty="0"/>
              <a:t>，該算法也不是總是生成最小的樹形結構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是</a:t>
            </a:r>
            <a:r>
              <a:rPr lang="zh-TW" altLang="en-US" sz="2400" dirty="0"/>
              <a:t>一個啟發式算法</a:t>
            </a:r>
          </a:p>
        </p:txBody>
      </p:sp>
      <p:sp>
        <p:nvSpPr>
          <p:cNvPr id="4" name="矩形 3"/>
          <p:cNvSpPr/>
          <p:nvPr/>
        </p:nvSpPr>
        <p:spPr>
          <a:xfrm>
            <a:off x="146209" y="519606"/>
            <a:ext cx="2089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ID3</a:t>
            </a:r>
            <a:r>
              <a:rPr lang="zh-TW" altLang="en-US" sz="4400" dirty="0"/>
              <a:t>算法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1682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 smtClean="0"/>
              <a:t>Mlxtend</a:t>
            </a:r>
            <a:endParaRPr lang="en-US" altLang="zh-TW" sz="66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9" y="1422400"/>
            <a:ext cx="2937279" cy="171072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0218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4528" y="6320089"/>
            <a:ext cx="821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https://colab.research.google.com/drive/1dkZITXbEM9hZykd5qyWZ2rljri1Pdtud</a:t>
            </a:r>
            <a:endParaRPr lang="zh-TW" altLang="en-US" dirty="0"/>
          </a:p>
        </p:txBody>
      </p:sp>
      <p:pic>
        <p:nvPicPr>
          <p:cNvPr id="3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76809"/>
            <a:ext cx="216217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8756" y="1329026"/>
            <a:ext cx="21055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(machine learning extensions)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3054" y="1067416"/>
            <a:ext cx="2981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!pip install </a:t>
            </a:r>
            <a:r>
              <a:rPr lang="en-US" altLang="zh-TW" sz="2800" dirty="0" err="1" smtClean="0"/>
              <a:t>mlxtend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61548" y="2173521"/>
            <a:ext cx="3391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https://github.com/rasbt/mlxtend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2007" y="2989129"/>
            <a:ext cx="2974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dirty="0" smtClean="0"/>
              <a:t>classifier</a:t>
            </a:r>
          </a:p>
          <a:p>
            <a:r>
              <a:rPr lang="fr-FR" altLang="zh-TW" dirty="0" smtClean="0"/>
              <a:t>Adaline</a:t>
            </a:r>
          </a:p>
          <a:p>
            <a:r>
              <a:rPr lang="fr-FR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EnsembleVoteClassifier</a:t>
            </a:r>
          </a:p>
          <a:p>
            <a:r>
              <a:rPr lang="fr-FR" altLang="zh-TW" dirty="0" smtClean="0"/>
              <a:t>LogisticRegression</a:t>
            </a:r>
          </a:p>
          <a:p>
            <a:r>
              <a:rPr lang="fr-FR" altLang="zh-TW" dirty="0" smtClean="0"/>
              <a:t>NeuralNetMLP</a:t>
            </a:r>
          </a:p>
          <a:p>
            <a:r>
              <a:rPr lang="fr-FR" altLang="zh-TW" dirty="0" smtClean="0"/>
              <a:t>Perceptron</a:t>
            </a:r>
          </a:p>
          <a:p>
            <a:r>
              <a:rPr lang="fr-FR" altLang="zh-TW" dirty="0" smtClean="0"/>
              <a:t>regressor</a:t>
            </a:r>
          </a:p>
          <a:p>
            <a:r>
              <a:rPr lang="fr-FR" altLang="zh-TW" dirty="0" smtClean="0"/>
              <a:t>LinearRegression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4528" y="5814148"/>
            <a:ext cx="6567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https://computational-communication.com/mlxtend-intro/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22488" y="4861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https://www.kaggle.com/peterheindl/simple-model-stacking-using-mlxtend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63818" y="4279900"/>
            <a:ext cx="3377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https://gitee.com/mimio/mlxtend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63818" y="29429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https://www.kaggle.com/arthurtok/introduction-to-ensembling-stacking-in-python?source=post_page-----523884f3bb98----------------------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174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7963" y="418926"/>
            <a:ext cx="82896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as np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matplotlib.pyplot</a:t>
            </a:r>
            <a:r>
              <a:rPr lang="en-US" altLang="zh-TW" dirty="0" smtClean="0"/>
              <a:t> as </a:t>
            </a:r>
            <a:r>
              <a:rPr lang="en-US" altLang="zh-TW" dirty="0" err="1" smtClean="0"/>
              <a:t>plt</a:t>
            </a:r>
            <a:endParaRPr lang="en-US" altLang="zh-TW" dirty="0" smtClean="0"/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matplotlib.gridspec</a:t>
            </a:r>
            <a:r>
              <a:rPr lang="en-US" altLang="zh-TW" dirty="0" smtClean="0"/>
              <a:t> as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gridspec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itertools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sklearn.linear_model</a:t>
            </a:r>
            <a:r>
              <a:rPr lang="en-US" altLang="zh-TW" dirty="0" smtClean="0"/>
              <a:t> import </a:t>
            </a:r>
            <a:r>
              <a:rPr lang="en-US" altLang="zh-TW" dirty="0" err="1" smtClean="0"/>
              <a:t>LogisticRegression</a:t>
            </a:r>
            <a:endParaRPr lang="en-US" altLang="zh-TW" dirty="0" smtClean="0"/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sklearn.svm</a:t>
            </a:r>
            <a:r>
              <a:rPr lang="en-US" altLang="zh-TW" dirty="0" smtClean="0"/>
              <a:t> import SVC</a:t>
            </a: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sklearn.ensemble</a:t>
            </a:r>
            <a:r>
              <a:rPr lang="en-US" altLang="zh-TW" dirty="0" smtClean="0"/>
              <a:t> import </a:t>
            </a:r>
            <a:r>
              <a:rPr lang="en-US" altLang="zh-TW" dirty="0" err="1" smtClean="0"/>
              <a:t>RandomForestClassifier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mlxtend.classifier</a:t>
            </a:r>
            <a:r>
              <a:rPr lang="en-US" altLang="zh-TW" dirty="0" smtClean="0"/>
              <a:t> import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EnsembleVoteClassifier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mlxtend.data</a:t>
            </a:r>
            <a:r>
              <a:rPr lang="en-US" altLang="zh-TW" dirty="0" smtClean="0"/>
              <a:t> import </a:t>
            </a:r>
            <a:r>
              <a:rPr lang="en-US" altLang="zh-TW" dirty="0" err="1" smtClean="0"/>
              <a:t>iris_data</a:t>
            </a:r>
            <a:endParaRPr lang="en-US" altLang="zh-TW" dirty="0" smtClean="0"/>
          </a:p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mlxtend.plotting</a:t>
            </a:r>
            <a:r>
              <a:rPr lang="en-US" altLang="zh-TW" dirty="0" smtClean="0"/>
              <a:t> import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plot_decision_regions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# Initializing Classifiers</a:t>
            </a:r>
          </a:p>
          <a:p>
            <a:r>
              <a:rPr lang="en-US" altLang="zh-TW" dirty="0" smtClean="0"/>
              <a:t>clf1 = </a:t>
            </a:r>
            <a:r>
              <a:rPr lang="en-US" altLang="zh-TW" dirty="0" err="1" smtClean="0"/>
              <a:t>LogisticRegression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random_state</a:t>
            </a:r>
            <a:r>
              <a:rPr lang="en-US" altLang="zh-TW" dirty="0" smtClean="0"/>
              <a:t>=0)</a:t>
            </a:r>
          </a:p>
          <a:p>
            <a:r>
              <a:rPr lang="en-US" altLang="zh-TW" dirty="0" smtClean="0"/>
              <a:t>clf2 = </a:t>
            </a:r>
            <a:r>
              <a:rPr lang="en-US" altLang="zh-TW" dirty="0" err="1" smtClean="0"/>
              <a:t>RandomForestClassifier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random_state</a:t>
            </a:r>
            <a:r>
              <a:rPr lang="en-US" altLang="zh-TW" dirty="0" smtClean="0"/>
              <a:t>=0)</a:t>
            </a:r>
          </a:p>
          <a:p>
            <a:r>
              <a:rPr lang="en-US" altLang="zh-TW" dirty="0" smtClean="0"/>
              <a:t>clf3 = SVC(</a:t>
            </a:r>
            <a:r>
              <a:rPr lang="en-US" altLang="zh-TW" dirty="0" err="1" smtClean="0"/>
              <a:t>random_state</a:t>
            </a:r>
            <a:r>
              <a:rPr lang="en-US" altLang="zh-TW" dirty="0" smtClean="0"/>
              <a:t>=0, probability=True)</a:t>
            </a:r>
          </a:p>
          <a:p>
            <a:r>
              <a:rPr lang="en-US" altLang="zh-TW" dirty="0" err="1" smtClean="0"/>
              <a:t>eclf</a:t>
            </a:r>
            <a:r>
              <a:rPr lang="en-US" altLang="zh-TW" dirty="0" smtClean="0"/>
              <a:t>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EnsembleVoteClassifier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clfs</a:t>
            </a:r>
            <a:r>
              <a:rPr lang="en-US" altLang="zh-TW" dirty="0" smtClean="0"/>
              <a:t>=[clf1, clf2, clf3], weights=[2, 1, 1], voting='soft')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3646" y="6070661"/>
            <a:ext cx="3377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https://gitee.com/mimio/mlxtend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8849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327" y="751344"/>
            <a:ext cx="86175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# Loading some example data</a:t>
            </a:r>
          </a:p>
          <a:p>
            <a:r>
              <a:rPr lang="en-US" altLang="zh-TW" dirty="0" smtClean="0"/>
              <a:t>X, y = </a:t>
            </a:r>
            <a:r>
              <a:rPr lang="en-US" altLang="zh-TW" dirty="0" err="1" smtClean="0"/>
              <a:t>iris_data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X = X[:,[0, 2]]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 Plotting Decision Regions</a:t>
            </a:r>
          </a:p>
          <a:p>
            <a:r>
              <a:rPr lang="en-US" altLang="zh-TW" dirty="0" err="1" smtClean="0"/>
              <a:t>gs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gridspec.GridSpec</a:t>
            </a:r>
            <a:r>
              <a:rPr lang="en-US" altLang="zh-TW" dirty="0" smtClean="0"/>
              <a:t>(2, 2)</a:t>
            </a:r>
          </a:p>
          <a:p>
            <a:r>
              <a:rPr lang="en-US" altLang="zh-TW" dirty="0" smtClean="0"/>
              <a:t>fig = </a:t>
            </a:r>
            <a:r>
              <a:rPr lang="en-US" altLang="zh-TW" dirty="0" err="1" smtClean="0"/>
              <a:t>plt.figure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figsize</a:t>
            </a:r>
            <a:r>
              <a:rPr lang="en-US" altLang="zh-TW" dirty="0" smtClean="0"/>
              <a:t>=(10, 8))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clf</a:t>
            </a:r>
            <a:r>
              <a:rPr lang="en-US" altLang="zh-TW" dirty="0" smtClean="0"/>
              <a:t>, lab, </a:t>
            </a:r>
            <a:r>
              <a:rPr lang="en-US" altLang="zh-TW" dirty="0" err="1" smtClean="0"/>
              <a:t>grd</a:t>
            </a:r>
            <a:r>
              <a:rPr lang="en-US" altLang="zh-TW" dirty="0" smtClean="0"/>
              <a:t> in zip([clf1, clf2, clf3, </a:t>
            </a:r>
            <a:r>
              <a:rPr lang="en-US" altLang="zh-TW" dirty="0" err="1" smtClean="0"/>
              <a:t>eclf</a:t>
            </a:r>
            <a:r>
              <a:rPr lang="en-US" altLang="zh-TW" dirty="0" smtClean="0"/>
              <a:t>],</a:t>
            </a:r>
          </a:p>
          <a:p>
            <a:r>
              <a:rPr lang="en-US" altLang="zh-TW" dirty="0" smtClean="0"/>
              <a:t>                         ['Logistic Regression', 'Random Forest', 'RBF kernel SVM', 'Ensemble'],</a:t>
            </a:r>
          </a:p>
          <a:p>
            <a:r>
              <a:rPr lang="en-US" altLang="zh-TW" dirty="0" smtClean="0"/>
              <a:t>                         </a:t>
            </a:r>
            <a:r>
              <a:rPr lang="en-US" altLang="zh-TW" dirty="0" err="1" smtClean="0"/>
              <a:t>itertools.product</a:t>
            </a:r>
            <a:r>
              <a:rPr lang="en-US" altLang="zh-TW" dirty="0" smtClean="0"/>
              <a:t>([0, 1], repeat=2)):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clf.fit</a:t>
            </a:r>
            <a:r>
              <a:rPr lang="en-US" altLang="zh-TW" dirty="0" smtClean="0"/>
              <a:t>(X, y)</a:t>
            </a:r>
          </a:p>
          <a:p>
            <a:r>
              <a:rPr lang="en-US" altLang="zh-TW" dirty="0" smtClean="0"/>
              <a:t>    ax = </a:t>
            </a:r>
            <a:r>
              <a:rPr lang="en-US" altLang="zh-TW" dirty="0" err="1" smtClean="0"/>
              <a:t>plt.subplot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gs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grd</a:t>
            </a:r>
            <a:r>
              <a:rPr lang="en-US" altLang="zh-TW" dirty="0" smtClean="0"/>
              <a:t>[0], </a:t>
            </a:r>
            <a:r>
              <a:rPr lang="en-US" altLang="zh-TW" dirty="0" err="1" smtClean="0"/>
              <a:t>grd</a:t>
            </a:r>
            <a:r>
              <a:rPr lang="en-US" altLang="zh-TW" dirty="0" smtClean="0"/>
              <a:t>[1]])</a:t>
            </a:r>
          </a:p>
          <a:p>
            <a:r>
              <a:rPr lang="en-US" altLang="zh-TW" dirty="0" smtClean="0"/>
              <a:t>    fig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plot_decision_regions</a:t>
            </a:r>
            <a:r>
              <a:rPr lang="en-US" altLang="zh-TW" dirty="0" smtClean="0"/>
              <a:t>(X=X, y=y, </a:t>
            </a:r>
            <a:r>
              <a:rPr lang="en-US" altLang="zh-TW" dirty="0" err="1" smtClean="0"/>
              <a:t>clf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clf</a:t>
            </a:r>
            <a:r>
              <a:rPr lang="en-US" altLang="zh-TW" dirty="0" smtClean="0"/>
              <a:t>, legend=2)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plt.title</a:t>
            </a:r>
            <a:r>
              <a:rPr lang="en-US" altLang="zh-TW" dirty="0" smtClean="0"/>
              <a:t>(lab)</a:t>
            </a:r>
          </a:p>
          <a:p>
            <a:r>
              <a:rPr lang="en-US" altLang="zh-TW" dirty="0" err="1" smtClean="0"/>
              <a:t>plt.show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7022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7" y="367602"/>
            <a:ext cx="7482005" cy="61227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2833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 smtClean="0"/>
              <a:t>Adaboost</a:t>
            </a:r>
            <a:endParaRPr lang="zh-TW" altLang="en-US" sz="6600" dirty="0"/>
          </a:p>
        </p:txBody>
      </p:sp>
      <p:sp>
        <p:nvSpPr>
          <p:cNvPr id="3" name="矩形 2"/>
          <p:cNvSpPr/>
          <p:nvPr/>
        </p:nvSpPr>
        <p:spPr>
          <a:xfrm>
            <a:off x="325463" y="1803461"/>
            <a:ext cx="222855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5408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864" y="2397949"/>
            <a:ext cx="89842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sklearn.datasets</a:t>
            </a:r>
            <a:r>
              <a:rPr lang="en-US" altLang="zh-TW" sz="3200" dirty="0" smtClean="0"/>
              <a:t> import 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load_iris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sklearn.model_selection</a:t>
            </a:r>
            <a:r>
              <a:rPr lang="en-US" altLang="zh-TW" sz="3200" dirty="0" smtClean="0"/>
              <a:t> import </a:t>
            </a:r>
            <a:r>
              <a:rPr lang="en-US" altLang="zh-TW" sz="3200" dirty="0" err="1" smtClean="0"/>
              <a:t>train_test_split</a:t>
            </a:r>
            <a:endParaRPr lang="en-US" altLang="zh-TW" sz="3200" dirty="0" smtClean="0"/>
          </a:p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</a:t>
            </a:r>
            <a:r>
              <a:rPr lang="en-US" altLang="zh-TW" sz="3200" dirty="0" smtClean="0"/>
              <a:t> import ensemble</a:t>
            </a:r>
          </a:p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sklearn.metrics</a:t>
            </a:r>
            <a:r>
              <a:rPr lang="en-US" altLang="zh-TW" sz="3200" dirty="0" smtClean="0"/>
              <a:t> import </a:t>
            </a:r>
            <a:r>
              <a:rPr lang="en-US" altLang="zh-TW" sz="3200" dirty="0" err="1" smtClean="0"/>
              <a:t>classification_report</a:t>
            </a:r>
            <a:endParaRPr lang="zh-TW" altLang="en-US" sz="3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89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" y="1239441"/>
            <a:ext cx="89027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載入</a:t>
            </a:r>
            <a:r>
              <a:rPr lang="en-US" altLang="zh-TW" sz="2400" dirty="0" err="1" smtClean="0"/>
              <a:t>sklearn</a:t>
            </a:r>
            <a:r>
              <a:rPr lang="zh-TW" altLang="en-US" sz="2400" dirty="0" smtClean="0"/>
              <a:t>自帶的</a:t>
            </a:r>
            <a:r>
              <a:rPr lang="en-US" altLang="zh-TW" sz="2400" dirty="0" smtClean="0"/>
              <a:t>iris</a:t>
            </a:r>
            <a:r>
              <a:rPr lang="zh-TW" altLang="en-US" sz="2400" dirty="0" smtClean="0"/>
              <a:t>（鳶尾花）資料集</a:t>
            </a:r>
          </a:p>
          <a:p>
            <a:r>
              <a:rPr lang="en-US" altLang="zh-TW" sz="2400" dirty="0" smtClean="0"/>
              <a:t>iris =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load_iris</a:t>
            </a:r>
            <a:r>
              <a:rPr lang="en-US" altLang="zh-TW" sz="2400" dirty="0" smtClean="0">
                <a:solidFill>
                  <a:srgbClr val="FF0000"/>
                </a:solidFill>
              </a:rPr>
              <a:t>()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提取特徵資料和目標資料</a:t>
            </a:r>
          </a:p>
          <a:p>
            <a:r>
              <a:rPr lang="en-US" altLang="zh-TW" sz="2400" dirty="0" smtClean="0"/>
              <a:t>X = </a:t>
            </a:r>
            <a:r>
              <a:rPr lang="en-US" altLang="zh-TW" sz="2400" dirty="0" err="1" smtClean="0"/>
              <a:t>iris.data</a:t>
            </a:r>
            <a:endParaRPr lang="en-US" altLang="zh-TW" sz="2400" dirty="0" smtClean="0"/>
          </a:p>
          <a:p>
            <a:r>
              <a:rPr lang="en-US" altLang="zh-TW" sz="2400" dirty="0" smtClean="0"/>
              <a:t>y = </a:t>
            </a:r>
            <a:r>
              <a:rPr lang="en-US" altLang="zh-TW" sz="2400" dirty="0" err="1" smtClean="0"/>
              <a:t>iris.target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將資料集以</a:t>
            </a:r>
            <a:r>
              <a:rPr lang="en-US" altLang="zh-TW" sz="2400" dirty="0" smtClean="0"/>
              <a:t>9:1</a:t>
            </a:r>
            <a:r>
              <a:rPr lang="zh-TW" altLang="en-US" sz="2400" dirty="0" smtClean="0"/>
              <a:t>的比例隨機分為訓練集和測試集</a:t>
            </a:r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為了重現隨機分配設置隨機種子，即</a:t>
            </a:r>
            <a:r>
              <a:rPr lang="en-US" altLang="zh-TW" sz="2400" dirty="0" err="1" smtClean="0"/>
              <a:t>random_state</a:t>
            </a:r>
            <a:r>
              <a:rPr lang="zh-TW" altLang="en-US" sz="2400" dirty="0" smtClean="0"/>
              <a:t>參數</a:t>
            </a:r>
          </a:p>
          <a:p>
            <a:r>
              <a:rPr lang="en-US" altLang="zh-TW" sz="2400" dirty="0" err="1" smtClean="0"/>
              <a:t>X_train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X_test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y_test</a:t>
            </a:r>
            <a:r>
              <a:rPr lang="en-US" altLang="zh-TW" sz="2400" dirty="0" smtClean="0"/>
              <a:t> = </a:t>
            </a:r>
            <a:r>
              <a:rPr lang="en-US" altLang="zh-TW" sz="2400" dirty="0" err="1" smtClean="0"/>
              <a:t>train_test_split</a:t>
            </a:r>
            <a:r>
              <a:rPr lang="en-US" altLang="zh-TW" sz="2400" dirty="0" smtClean="0"/>
              <a:t>(X, y, </a:t>
            </a:r>
            <a:r>
              <a:rPr lang="en-US" altLang="zh-TW" sz="2400" dirty="0" err="1" smtClean="0"/>
              <a:t>train_size</a:t>
            </a:r>
            <a:r>
              <a:rPr lang="en-US" altLang="zh-TW" sz="2400" dirty="0" smtClean="0"/>
              <a:t>=0.8, </a:t>
            </a:r>
            <a:r>
              <a:rPr lang="en-US" altLang="zh-TW" sz="2400" dirty="0" err="1" smtClean="0"/>
              <a:t>test_size</a:t>
            </a:r>
            <a:r>
              <a:rPr lang="en-US" altLang="zh-TW" sz="2400" dirty="0" smtClean="0"/>
              <a:t>=0.2, </a:t>
            </a:r>
            <a:r>
              <a:rPr lang="en-US" altLang="zh-TW" sz="2400" dirty="0" err="1" smtClean="0"/>
              <a:t>random_state</a:t>
            </a:r>
            <a:r>
              <a:rPr lang="en-US" altLang="zh-TW" sz="2400" dirty="0" smtClean="0"/>
              <a:t>=188)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1166843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產生實體分類器對象</a:t>
            </a:r>
          </a:p>
          <a:p>
            <a:r>
              <a:rPr lang="en-US" altLang="zh-TW" sz="2400" dirty="0" err="1" smtClean="0"/>
              <a:t>clf</a:t>
            </a:r>
            <a:r>
              <a:rPr lang="en-US" altLang="zh-TW" sz="2400" dirty="0" smtClean="0"/>
              <a:t> = </a:t>
            </a:r>
            <a:r>
              <a:rPr lang="en-US" altLang="zh-TW" sz="2400" dirty="0" err="1" smtClean="0"/>
              <a:t>ensemble.AdaBoostClassifier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分類器擬合訓練資料</a:t>
            </a:r>
          </a:p>
          <a:p>
            <a:r>
              <a:rPr lang="en-US" altLang="zh-TW" sz="2400" dirty="0" err="1" smtClean="0"/>
              <a:t>clf.fit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y_train</a:t>
            </a:r>
            <a:r>
              <a:rPr lang="en-US" altLang="zh-TW" sz="2400" dirty="0" smtClean="0"/>
              <a:t>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訓練完的分類器對測試資料進行預測</a:t>
            </a:r>
          </a:p>
          <a:p>
            <a:r>
              <a:rPr lang="en-US" altLang="zh-TW" sz="2400" dirty="0" err="1" smtClean="0"/>
              <a:t>y_pred</a:t>
            </a:r>
            <a:r>
              <a:rPr lang="en-US" altLang="zh-TW" sz="2400" dirty="0" smtClean="0"/>
              <a:t> = </a:t>
            </a:r>
            <a:r>
              <a:rPr lang="en-US" altLang="zh-TW" sz="2400" dirty="0" err="1" smtClean="0"/>
              <a:t>clf.predict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X_test</a:t>
            </a:r>
            <a:r>
              <a:rPr lang="en-US" altLang="zh-TW" sz="2400" dirty="0" smtClean="0"/>
              <a:t>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en-US" altLang="zh-TW" sz="2400" dirty="0" err="1" smtClean="0"/>
              <a:t>classification_report</a:t>
            </a:r>
            <a:r>
              <a:rPr lang="zh-TW" altLang="en-US" sz="2400" dirty="0" smtClean="0"/>
              <a:t>函數用於顯示主要分類指標的文本報告</a:t>
            </a:r>
          </a:p>
          <a:p>
            <a:r>
              <a:rPr lang="en-US" altLang="zh-TW" sz="2400" dirty="0" smtClean="0"/>
              <a:t>print(</a:t>
            </a:r>
            <a:r>
              <a:rPr lang="en-US" altLang="zh-TW" sz="2400" dirty="0" err="1" smtClean="0"/>
              <a:t>classification_report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y_test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y_pred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target_names</a:t>
            </a:r>
            <a:r>
              <a:rPr lang="en-US" altLang="zh-TW" sz="2400" dirty="0" smtClean="0"/>
              <a:t>=['</a:t>
            </a:r>
            <a:r>
              <a:rPr lang="en-US" altLang="zh-TW" sz="2400" dirty="0" err="1" smtClean="0"/>
              <a:t>setosa</a:t>
            </a:r>
            <a:r>
              <a:rPr lang="en-US" altLang="zh-TW" sz="2400" dirty="0" smtClean="0"/>
              <a:t>', 'versicolor', '</a:t>
            </a:r>
            <a:r>
              <a:rPr lang="en-US" altLang="zh-TW" sz="2400" dirty="0" err="1" smtClean="0"/>
              <a:t>virginica</a:t>
            </a:r>
            <a:r>
              <a:rPr lang="en-US" altLang="zh-TW" sz="2400" dirty="0" smtClean="0"/>
              <a:t>']))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99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017" y="2367110"/>
            <a:ext cx="81418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檢查上述基本情況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對於每個特徵</a:t>
            </a:r>
            <a:r>
              <a:rPr lang="en-US" altLang="zh-TW" sz="2800" dirty="0"/>
              <a:t>a</a:t>
            </a:r>
            <a:r>
              <a:rPr lang="zh-TW" altLang="en-US" sz="2800" dirty="0"/>
              <a:t>，計算劃分</a:t>
            </a:r>
            <a:r>
              <a:rPr lang="en-US" altLang="zh-TW" sz="2800" dirty="0"/>
              <a:t>a</a:t>
            </a:r>
            <a:r>
              <a:rPr lang="zh-TW" altLang="en-US" sz="2800" dirty="0"/>
              <a:t>的信息增益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記</a:t>
            </a:r>
            <a:r>
              <a:rPr lang="en-US" altLang="zh-TW" sz="2800" dirty="0" err="1"/>
              <a:t>a_best</a:t>
            </a:r>
            <a:r>
              <a:rPr lang="zh-TW" altLang="en-US" sz="2800" dirty="0"/>
              <a:t>為最高信息增益的特徵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創建一個在</a:t>
            </a:r>
            <a:r>
              <a:rPr lang="en-US" altLang="zh-TW" sz="2800" dirty="0" err="1"/>
              <a:t>a_best</a:t>
            </a:r>
            <a:r>
              <a:rPr lang="zh-TW" altLang="en-US" sz="2800" dirty="0"/>
              <a:t>上劃分的決策節點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使用劃分後的樣本創建作為當前決策節點的子節點，並在這些子節點上遞歸地處理</a:t>
            </a:r>
          </a:p>
        </p:txBody>
      </p:sp>
      <p:sp>
        <p:nvSpPr>
          <p:cNvPr id="3" name="矩形 2"/>
          <p:cNvSpPr/>
          <p:nvPr/>
        </p:nvSpPr>
        <p:spPr>
          <a:xfrm>
            <a:off x="337126" y="1110734"/>
            <a:ext cx="21339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C4.5</a:t>
            </a:r>
            <a:r>
              <a:rPr lang="zh-TW" altLang="en-US" sz="4000" dirty="0"/>
              <a:t>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697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9455" y="365127"/>
            <a:ext cx="8145895" cy="641638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 – Classification &amp; Regression Trees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434" y="1848211"/>
            <a:ext cx="7762384" cy="43678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947" y="1058156"/>
            <a:ext cx="8044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https://www.slideshare.net/hemantchetwani/cart-classification-regression-trees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95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732" y="2109089"/>
            <a:ext cx="83450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Decision trees are formed by a collection of rules based on variables in the modeling data set:</a:t>
            </a:r>
          </a:p>
          <a:p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Rules based on variables' values are selected to get the best split to differentiate observations based on the dependent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Once a rule is selected and splits a node into two, the same process is applied to each "child" node (i.e. it is a recursive procedure)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Splitting stops when CART detects no further gain can be made, or some pre-set stopping rules are met. (Alternatively, the data are split as much as possible and then the tree is later pruned</a:t>
            </a:r>
            <a:r>
              <a:rPr lang="en-US" altLang="zh-TW" dirty="0" smtClean="0"/>
              <a:t>.)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Each branch of the tree ends in a terminal node. </a:t>
            </a:r>
            <a:endParaRPr lang="en-US" altLang="zh-TW" dirty="0" smtClean="0"/>
          </a:p>
          <a:p>
            <a:r>
              <a:rPr lang="en-US" altLang="zh-TW" dirty="0" smtClean="0"/>
              <a:t>Each </a:t>
            </a:r>
            <a:r>
              <a:rPr lang="en-US" altLang="zh-TW" dirty="0"/>
              <a:t>observation falls into one and exactly one terminal node, and each terminal node is uniquely defined by a set of rules.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7732" y="477787"/>
            <a:ext cx="6183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CART (Classification And Regression Tree)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34290" y="1001007"/>
            <a:ext cx="7652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Breiman</a:t>
            </a:r>
            <a:r>
              <a:rPr lang="en-US" altLang="zh-TW" dirty="0"/>
              <a:t>, Leo; Friedman, J. H., </a:t>
            </a:r>
            <a:r>
              <a:rPr lang="en-US" altLang="zh-TW" dirty="0" err="1"/>
              <a:t>Olshen</a:t>
            </a:r>
            <a:r>
              <a:rPr lang="en-US" altLang="zh-TW" dirty="0"/>
              <a:t>, R. A., &amp; Stone, C. J. Classification and regression trees. Monterey, CA: Wadsworth &amp; Brooks/Cole Advanced Books &amp; Software. 1984. ISBN 978-0-412-04841-8.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08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D4A66BA-4F62-404B-AFE2-A6DDF020C91D}" type="slidenum">
              <a:rPr lang="en-US" altLang="zh-TW"/>
              <a:pPr eaLnBrk="1" hangingPunct="1"/>
              <a:t>19</a:t>
            </a:fld>
            <a:endParaRPr lang="en-US" altLang="zh-TW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6858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Overfitting and Tree Pruning(</a:t>
            </a:r>
            <a:r>
              <a:rPr lang="zh-TW" altLang="en-US" dirty="0" smtClean="0">
                <a:ea typeface="新細明體" panose="02020500000000000000" pitchFamily="18" charset="-120"/>
              </a:rPr>
              <a:t>樹支修剪</a:t>
            </a:r>
            <a:r>
              <a:rPr lang="en-US" altLang="zh-TW" dirty="0" smtClean="0">
                <a:ea typeface="新細明體" panose="02020500000000000000" pitchFamily="18" charset="-120"/>
              </a:rPr>
              <a:t>)</a:t>
            </a:r>
            <a:endParaRPr lang="en-US" altLang="zh-TW" sz="3200" dirty="0" smtClean="0">
              <a:ea typeface="新細明體" panose="02020500000000000000" pitchFamily="18" charset="-120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58200" cy="52578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2400" u="sng" dirty="0" smtClean="0">
                <a:ea typeface="新細明體" panose="02020500000000000000" pitchFamily="18" charset="-120"/>
              </a:rPr>
              <a:t>Overfitting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 An induced tree may 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overfit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the training data 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Too many branches, some may reflect anomalies due to noise or outliers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Poor accuracy for unseen samples</a:t>
            </a:r>
          </a:p>
          <a:p>
            <a:r>
              <a:rPr lang="en-US" altLang="zh-TW" sz="2400" dirty="0" smtClean="0">
                <a:ea typeface="新細明體" panose="02020500000000000000" pitchFamily="18" charset="-120"/>
              </a:rPr>
              <a:t>Two approaches to avoid overfitting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  </a:t>
            </a:r>
            <a:r>
              <a:rPr lang="zh-TW" altLang="en-US" sz="2400" dirty="0" smtClean="0"/>
              <a:t>樹</a:t>
            </a:r>
            <a:r>
              <a:rPr lang="zh-TW" altLang="en-US" sz="2400" dirty="0"/>
              <a:t>支</a:t>
            </a:r>
            <a:r>
              <a:rPr lang="zh-TW" altLang="en-US" sz="2400" dirty="0" smtClean="0"/>
              <a:t>修剪的兩種方法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2400" u="sng" dirty="0" err="1" smtClean="0">
                <a:ea typeface="新細明體" panose="02020500000000000000" pitchFamily="18" charset="-120"/>
              </a:rPr>
              <a:t>Prepruning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Halt tree construction early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</a:t>
            </a:r>
            <a:r>
              <a:rPr lang="en-US" altLang="zh-TW" sz="2400" dirty="0" smtClean="0">
                <a:ea typeface="新細明體" panose="02020500000000000000" pitchFamily="18" charset="-120"/>
                <a:cs typeface="Tahoma" panose="020B0604030504040204" pitchFamily="34" charset="0"/>
              </a:rPr>
              <a:t>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do not split a node if this would result in the goodness measure falling below a threshold</a:t>
            </a:r>
          </a:p>
          <a:p>
            <a:pPr lvl="2" eaLnBrk="1" hangingPunct="1"/>
            <a:r>
              <a:rPr lang="en-US" altLang="zh-TW" dirty="0" smtClean="0">
                <a:ea typeface="新細明體" panose="02020500000000000000" pitchFamily="18" charset="-120"/>
              </a:rPr>
              <a:t>Difficult to choose an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appropriate threshold</a:t>
            </a:r>
          </a:p>
          <a:p>
            <a:pPr lvl="1" eaLnBrk="1" hangingPunct="1"/>
            <a:r>
              <a:rPr lang="en-US" altLang="zh-TW" sz="2400" u="sng" dirty="0" err="1" smtClean="0">
                <a:ea typeface="新細明體" panose="02020500000000000000" pitchFamily="18" charset="-120"/>
              </a:rPr>
              <a:t>Postpruning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</a:t>
            </a:r>
            <a:r>
              <a:rPr lang="en-US" altLang="zh-TW" sz="2400" i="1" dirty="0" smtClean="0">
                <a:ea typeface="新細明體" panose="02020500000000000000" pitchFamily="18" charset="-120"/>
              </a:rPr>
              <a:t>Remove branches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from a “fully grown” tree—get a sequence of progressively pruned trees</a:t>
            </a:r>
          </a:p>
          <a:p>
            <a:pPr lvl="2" eaLnBrk="1" hangingPunct="1"/>
            <a:r>
              <a:rPr lang="en-US" altLang="zh-TW" dirty="0" smtClean="0">
                <a:ea typeface="新細明體" panose="02020500000000000000" pitchFamily="18" charset="-120"/>
              </a:rPr>
              <a:t>Use a set of data different from the training data to decide which is the “best pruned tree”</a:t>
            </a:r>
          </a:p>
        </p:txBody>
      </p:sp>
    </p:spTree>
    <p:extLst>
      <p:ext uri="{BB962C8B-B14F-4D97-AF65-F5344CB8AC3E}">
        <p14:creationId xmlns:p14="http://schemas.microsoft.com/office/powerpoint/2010/main" val="31740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48525" y="6477000"/>
            <a:ext cx="1905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8E44CF1-F790-4503-AA25-E85FB3EBFF8F}" type="slidenum">
              <a:rPr lang="en-US" altLang="zh-TW"/>
              <a:pPr eaLnBrk="1" hangingPunct="1"/>
              <a:t>2</a:t>
            </a:fld>
            <a:endParaRPr lang="en-US" altLang="zh-TW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8382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dirty="0" smtClean="0">
                <a:solidFill>
                  <a:srgbClr val="170981"/>
                </a:solidFill>
                <a:ea typeface="新細明體" panose="02020500000000000000" pitchFamily="18" charset="-120"/>
              </a:rPr>
              <a:t>Decision Tree : An Example</a:t>
            </a:r>
            <a:endParaRPr lang="en-US" altLang="zh-TW" i="1" dirty="0" smtClean="0">
              <a:solidFill>
                <a:srgbClr val="17098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2292" name="Group 63"/>
          <p:cNvGrpSpPr>
            <a:grpSpLocks/>
          </p:cNvGrpSpPr>
          <p:nvPr/>
        </p:nvGrpSpPr>
        <p:grpSpPr bwMode="auto">
          <a:xfrm>
            <a:off x="95250" y="2819400"/>
            <a:ext cx="6305550" cy="3810000"/>
            <a:chOff x="768" y="1152"/>
            <a:chExt cx="3972" cy="2400"/>
          </a:xfrm>
        </p:grpSpPr>
        <p:sp>
          <p:nvSpPr>
            <p:cNvPr id="12295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age?</a:t>
              </a:r>
            </a:p>
          </p:txBody>
        </p:sp>
        <p:sp>
          <p:nvSpPr>
            <p:cNvPr id="12296" name="Rectangle 4"/>
            <p:cNvSpPr>
              <a:spLocks noChangeArrowheads="1"/>
            </p:cNvSpPr>
            <p:nvPr/>
          </p:nvSpPr>
          <p:spPr bwMode="auto">
            <a:xfrm>
              <a:off x="2245" y="1766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overcast</a:t>
              </a:r>
            </a:p>
          </p:txBody>
        </p:sp>
        <p:sp>
          <p:nvSpPr>
            <p:cNvPr id="12297" name="Rectangle 5"/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student?</a:t>
              </a:r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credit rating?</a:t>
              </a:r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2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&lt;=30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3364" y="1804"/>
              <a:ext cx="41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&gt;40</a:t>
              </a:r>
              <a:endPara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6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8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9" name="Rectangle 25"/>
            <p:cNvSpPr>
              <a:spLocks noChangeArrowheads="1"/>
            </p:cNvSpPr>
            <p:nvPr/>
          </p:nvSpPr>
          <p:spPr bwMode="auto">
            <a:xfrm>
              <a:off x="768" y="3264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no</a:t>
              </a:r>
            </a:p>
          </p:txBody>
        </p:sp>
        <p:sp>
          <p:nvSpPr>
            <p:cNvPr id="12310" name="Rectangle 27"/>
            <p:cNvSpPr>
              <a:spLocks noChangeArrowheads="1"/>
            </p:cNvSpPr>
            <p:nvPr/>
          </p:nvSpPr>
          <p:spPr bwMode="auto">
            <a:xfrm>
              <a:off x="2028" y="326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yes</a:t>
              </a:r>
            </a:p>
          </p:txBody>
        </p:sp>
        <p:sp>
          <p:nvSpPr>
            <p:cNvPr id="12311" name="Rectangle 28"/>
            <p:cNvSpPr>
              <a:spLocks noChangeArrowheads="1"/>
            </p:cNvSpPr>
            <p:nvPr/>
          </p:nvSpPr>
          <p:spPr bwMode="auto">
            <a:xfrm>
              <a:off x="4368" y="3216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yes</a:t>
              </a:r>
            </a:p>
          </p:txBody>
        </p:sp>
        <p:sp>
          <p:nvSpPr>
            <p:cNvPr id="12312" name="Rectangle 29"/>
            <p:cNvSpPr>
              <a:spLocks noChangeArrowheads="1"/>
            </p:cNvSpPr>
            <p:nvPr/>
          </p:nvSpPr>
          <p:spPr bwMode="auto">
            <a:xfrm>
              <a:off x="2437" y="2344"/>
              <a:ext cx="372" cy="28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yes</a:t>
              </a:r>
            </a:p>
          </p:txBody>
        </p:sp>
        <p:sp>
          <p:nvSpPr>
            <p:cNvPr id="12313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000" b="1">
                  <a:latin typeface="Times New Roman" panose="02020603050405020304" pitchFamily="18" charset="0"/>
                  <a:ea typeface="新細明體" panose="02020500000000000000" pitchFamily="18" charset="-120"/>
                </a:rPr>
                <a:t>31..40</a:t>
              </a:r>
              <a:endParaRPr lang="en-US" altLang="zh-TW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2314" name="Rectangle 62"/>
            <p:cNvSpPr>
              <a:spLocks noChangeArrowheads="1"/>
            </p:cNvSpPr>
            <p:nvPr/>
          </p:nvSpPr>
          <p:spPr bwMode="auto">
            <a:xfrm rot="-143156">
              <a:off x="3168" y="3216"/>
              <a:ext cx="308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no</a:t>
              </a:r>
            </a:p>
          </p:txBody>
        </p:sp>
        <p:sp>
          <p:nvSpPr>
            <p:cNvPr id="12315" name="Rectangle 9"/>
            <p:cNvSpPr>
              <a:spLocks noChangeArrowheads="1"/>
            </p:cNvSpPr>
            <p:nvPr/>
          </p:nvSpPr>
          <p:spPr bwMode="auto">
            <a:xfrm>
              <a:off x="4176" y="2784"/>
              <a:ext cx="38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fair</a:t>
              </a:r>
            </a:p>
          </p:txBody>
        </p:sp>
        <p:sp>
          <p:nvSpPr>
            <p:cNvPr id="12316" name="Rectangle 10"/>
            <p:cNvSpPr>
              <a:spLocks noChangeArrowheads="1"/>
            </p:cNvSpPr>
            <p:nvPr/>
          </p:nvSpPr>
          <p:spPr bwMode="auto">
            <a:xfrm>
              <a:off x="3072" y="2784"/>
              <a:ext cx="807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excellent</a:t>
              </a:r>
            </a:p>
          </p:txBody>
        </p:sp>
        <p:sp>
          <p:nvSpPr>
            <p:cNvPr id="12317" name="Rectangle 8"/>
            <p:cNvSpPr>
              <a:spLocks noChangeArrowheads="1"/>
            </p:cNvSpPr>
            <p:nvPr/>
          </p:nvSpPr>
          <p:spPr bwMode="auto">
            <a:xfrm>
              <a:off x="1872" y="2832"/>
              <a:ext cx="37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yes</a:t>
              </a:r>
            </a:p>
          </p:txBody>
        </p:sp>
        <p:sp>
          <p:nvSpPr>
            <p:cNvPr id="12318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no</a:t>
              </a:r>
            </a:p>
          </p:txBody>
        </p:sp>
      </p:grpSp>
      <p:graphicFrame>
        <p:nvGraphicFramePr>
          <p:cNvPr id="12293" name="Object 1024"/>
          <p:cNvGraphicFramePr>
            <a:graphicFrameLocks/>
          </p:cNvGraphicFramePr>
          <p:nvPr/>
        </p:nvGraphicFramePr>
        <p:xfrm>
          <a:off x="5192713" y="1143000"/>
          <a:ext cx="3951287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4" imgW="5772150" imgH="4457700" progId="Excel.Sheet.8">
                  <p:embed/>
                </p:oleObj>
              </mc:Choice>
              <mc:Fallback>
                <p:oleObj name="Worksheet" r:id="rId4" imgW="5772150" imgH="4457700" progId="Excel.Sheet.8">
                  <p:embed/>
                  <p:pic>
                    <p:nvPicPr>
                      <p:cNvPr id="12293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3" y="1143000"/>
                        <a:ext cx="3951287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152400" y="1371600"/>
            <a:ext cx="517366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Training data set: Buys_computer</a:t>
            </a:r>
          </a:p>
          <a:p>
            <a:pPr eaLnBrk="1" hangingPunct="1"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The data set follows an example of Quinlan’s ID3 (Playing Tennis)</a:t>
            </a:r>
          </a:p>
          <a:p>
            <a:pPr eaLnBrk="1" hangingPunct="1"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Resulting tree:</a:t>
            </a:r>
          </a:p>
        </p:txBody>
      </p:sp>
    </p:spTree>
    <p:extLst>
      <p:ext uri="{BB962C8B-B14F-4D97-AF65-F5344CB8AC3E}">
        <p14:creationId xmlns:p14="http://schemas.microsoft.com/office/powerpoint/2010/main" val="35263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6F3E875-FC59-406B-A0A3-CC0C7010D206}" type="slidenum">
              <a:rPr lang="en-US" altLang="zh-TW"/>
              <a:pPr eaLnBrk="1" hangingPunct="1"/>
              <a:t>20</a:t>
            </a:fld>
            <a:endParaRPr lang="en-US" altLang="zh-TW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54782"/>
            <a:ext cx="8534400" cy="1062038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dirty="0" smtClean="0">
                <a:ea typeface="新細明體" panose="02020500000000000000" pitchFamily="18" charset="-120"/>
              </a:rPr>
              <a:t>Enhancements to Basic Decision Tree Induction</a:t>
            </a:r>
            <a:br>
              <a:rPr lang="en-US" altLang="zh-TW" sz="3200" dirty="0" smtClean="0">
                <a:ea typeface="新細明體" panose="02020500000000000000" pitchFamily="18" charset="-120"/>
              </a:rPr>
            </a:br>
            <a:r>
              <a:rPr lang="zh-TW" altLang="en-US" sz="3200" dirty="0" smtClean="0">
                <a:ea typeface="新細明體" panose="02020500000000000000" pitchFamily="18" charset="-120"/>
              </a:rPr>
              <a:t>基本決策樹的加強版</a:t>
            </a:r>
            <a:endParaRPr lang="en-US" altLang="zh-TW" sz="3200" dirty="0" smtClean="0">
              <a:ea typeface="新細明體" panose="02020500000000000000" pitchFamily="18" charset="-120"/>
            </a:endParaRPr>
          </a:p>
        </p:txBody>
      </p:sp>
      <p:sp>
        <p:nvSpPr>
          <p:cNvPr id="24580" name="AutoShap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534400" cy="5105400"/>
          </a:xfrm>
          <a:prstGeom prst="flowChartProcess">
            <a:avLst/>
          </a:prstGeo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Allow for </a:t>
            </a:r>
            <a:r>
              <a:rPr lang="en-US" altLang="zh-TW" sz="2400" b="1" smtClean="0">
                <a:ea typeface="新細明體" panose="02020500000000000000" pitchFamily="18" charset="-120"/>
              </a:rPr>
              <a:t>continuous-valued attributes</a:t>
            </a:r>
          </a:p>
          <a:p>
            <a:pPr lvl="1"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Dynamically define new discrete-valued attributes that partition the continuous attribute value into a discrete set of intervals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Handle </a:t>
            </a:r>
            <a:r>
              <a:rPr lang="en-US" altLang="zh-TW" sz="2400" b="1" smtClean="0">
                <a:ea typeface="新細明體" panose="02020500000000000000" pitchFamily="18" charset="-120"/>
              </a:rPr>
              <a:t>missing attribute values</a:t>
            </a:r>
          </a:p>
          <a:p>
            <a:pPr lvl="1"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Assign the most common value of the attribute</a:t>
            </a:r>
          </a:p>
          <a:p>
            <a:pPr lvl="1"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Assign probability to each of the possible values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b="1" smtClean="0">
                <a:ea typeface="新細明體" panose="02020500000000000000" pitchFamily="18" charset="-120"/>
              </a:rPr>
              <a:t>Attribute construction</a:t>
            </a:r>
          </a:p>
          <a:p>
            <a:pPr lvl="1"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Create new attributes based on existing ones that are sparsely represented</a:t>
            </a:r>
          </a:p>
          <a:p>
            <a:pPr lvl="1"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This reduces fragmentation, repetition, and replication</a:t>
            </a:r>
          </a:p>
        </p:txBody>
      </p:sp>
      <p:sp>
        <p:nvSpPr>
          <p:cNvPr id="24581" name="AutoShape 4"/>
          <p:cNvSpPr>
            <a:spLocks noChangeArrowheads="1"/>
          </p:cNvSpPr>
          <p:nvPr/>
        </p:nvSpPr>
        <p:spPr bwMode="auto">
          <a:xfrm>
            <a:off x="1905000" y="3352800"/>
            <a:ext cx="76200" cy="76200"/>
          </a:xfrm>
          <a:prstGeom prst="flowChartInternalStorag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4582" name="Line 5"/>
          <p:cNvSpPr>
            <a:spLocks noChangeShapeType="1"/>
          </p:cNvSpPr>
          <p:nvPr/>
        </p:nvSpPr>
        <p:spPr bwMode="auto">
          <a:xfrm>
            <a:off x="990600" y="3581400"/>
            <a:ext cx="7086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endParaRPr lang="zh-TW" altLang="en-US"/>
          </a:p>
        </p:txBody>
      </p:sp>
      <p:sp>
        <p:nvSpPr>
          <p:cNvPr id="24583" name="Line 6"/>
          <p:cNvSpPr>
            <a:spLocks noChangeShapeType="1"/>
          </p:cNvSpPr>
          <p:nvPr/>
        </p:nvSpPr>
        <p:spPr bwMode="auto">
          <a:xfrm>
            <a:off x="990600" y="3505200"/>
            <a:ext cx="7162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1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95781"/>
            <a:ext cx="9144000" cy="2369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 smtClean="0"/>
              <a:t>Sklearn</a:t>
            </a:r>
            <a:endParaRPr lang="en-US" altLang="zh-TW" sz="6600" dirty="0" smtClean="0"/>
          </a:p>
          <a:p>
            <a:pPr algn="ctr"/>
            <a:r>
              <a:rPr lang="en-US" altLang="zh-TW" sz="6600" dirty="0" smtClean="0">
                <a:solidFill>
                  <a:srgbClr val="FFFF00"/>
                </a:solidFill>
              </a:rPr>
              <a:t>Decision Tree</a:t>
            </a:r>
            <a:endParaRPr lang="zh-TW" altLang="en-US" sz="6600" dirty="0">
              <a:solidFill>
                <a:srgbClr val="FFFF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522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68" y="220391"/>
            <a:ext cx="8904884" cy="2033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26478" y="879824"/>
            <a:ext cx="2683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參數</a:t>
            </a:r>
            <a:endParaRPr lang="en-US" altLang="zh-TW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7202" y="2136797"/>
            <a:ext cx="2482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屬性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68" y="6061517"/>
            <a:ext cx="729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L</a:t>
            </a:r>
            <a:r>
              <a:rPr lang="en-US" altLang="zh-TW" dirty="0"/>
              <a:t>. </a:t>
            </a:r>
            <a:r>
              <a:rPr lang="en-US" altLang="zh-TW" dirty="0" err="1"/>
              <a:t>Breiman</a:t>
            </a:r>
            <a:r>
              <a:rPr lang="en-US" altLang="zh-TW" dirty="0"/>
              <a:t>, J. Friedman, R. </a:t>
            </a:r>
            <a:r>
              <a:rPr lang="en-US" altLang="zh-TW" dirty="0" err="1"/>
              <a:t>Olshen</a:t>
            </a:r>
            <a:r>
              <a:rPr lang="en-US" altLang="zh-TW" dirty="0"/>
              <a:t>, and C. Stone, “Classification and Regression Trees”, Wadsworth, Belmont, CA, 1984.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39" y="2952468"/>
            <a:ext cx="6994424" cy="294033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36511" y="3284977"/>
            <a:ext cx="15223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63625" y="2101840"/>
            <a:ext cx="5910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https://scikit-learn.org/stable/modules/generated/sklearn.tree.DecisionTreeClassifier.html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95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1636" y="292732"/>
            <a:ext cx="760614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class </a:t>
            </a:r>
            <a:r>
              <a:rPr lang="en-US" altLang="zh-TW" sz="2800" dirty="0" err="1"/>
              <a:t>sklearn.tree.DecisionTreeClassifier</a:t>
            </a:r>
            <a:r>
              <a:rPr lang="en-US" altLang="zh-TW" sz="2800" dirty="0" smtClean="0"/>
              <a:t>(</a:t>
            </a:r>
          </a:p>
          <a:p>
            <a:r>
              <a:rPr lang="en-US" altLang="zh-TW" sz="2800" dirty="0" smtClean="0"/>
              <a:t>criterion</a:t>
            </a:r>
            <a:r>
              <a:rPr lang="en-US" altLang="zh-TW" sz="2800" dirty="0"/>
              <a:t>=’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gini</a:t>
            </a:r>
            <a:r>
              <a:rPr lang="en-US" altLang="zh-TW" sz="2800" dirty="0"/>
              <a:t>’, </a:t>
            </a:r>
            <a:endParaRPr lang="en-US" altLang="zh-TW" sz="2800" dirty="0" smtClean="0"/>
          </a:p>
          <a:p>
            <a:r>
              <a:rPr lang="en-US" altLang="zh-TW" sz="2800" dirty="0" smtClean="0"/>
              <a:t>splitter</a:t>
            </a:r>
            <a:r>
              <a:rPr lang="en-US" altLang="zh-TW" sz="2800" dirty="0"/>
              <a:t>=’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</a:t>
            </a:r>
            <a:r>
              <a:rPr lang="en-US" altLang="zh-TW" sz="2800" dirty="0"/>
              <a:t>’,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max_depth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min_samples_split</a:t>
            </a:r>
            <a:r>
              <a:rPr lang="en-US" altLang="zh-TW" sz="2800" dirty="0" smtClean="0"/>
              <a:t>=2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min_samples_leaf</a:t>
            </a:r>
            <a:r>
              <a:rPr lang="en-US" altLang="zh-TW" sz="2800" dirty="0" smtClean="0"/>
              <a:t>=1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1600" dirty="0" err="1" smtClean="0"/>
              <a:t>min_weight_fraction_leaf</a:t>
            </a:r>
            <a:r>
              <a:rPr lang="en-US" altLang="zh-TW" sz="1600" dirty="0" smtClean="0"/>
              <a:t>=0.0</a:t>
            </a:r>
            <a:r>
              <a:rPr lang="en-US" altLang="zh-TW" sz="1600" dirty="0"/>
              <a:t>, </a:t>
            </a:r>
            <a:endParaRPr lang="en-US" altLang="zh-TW" sz="1600" dirty="0" smtClean="0"/>
          </a:p>
          <a:p>
            <a:r>
              <a:rPr lang="en-US" altLang="zh-TW" sz="2800" dirty="0" err="1" smtClean="0"/>
              <a:t>max_features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random_state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max_leaf_nodes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min_impurity_decrease</a:t>
            </a:r>
            <a:r>
              <a:rPr lang="en-US" altLang="zh-TW" sz="2800" dirty="0" smtClean="0"/>
              <a:t>=0.0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min_impurity_split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class_weight</a:t>
            </a:r>
            <a:r>
              <a:rPr lang="en-US" altLang="zh-TW" sz="2800" dirty="0" smtClean="0"/>
              <a:t>=None</a:t>
            </a:r>
            <a:r>
              <a:rPr lang="en-US" altLang="zh-TW" sz="2800" dirty="0"/>
              <a:t>, </a:t>
            </a:r>
            <a:endParaRPr lang="en-US" altLang="zh-TW" sz="2800" dirty="0" smtClean="0"/>
          </a:p>
          <a:p>
            <a:r>
              <a:rPr lang="en-US" altLang="zh-TW" sz="2800" dirty="0" smtClean="0"/>
              <a:t>presort=False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378036" y="1073972"/>
            <a:ext cx="46320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criterion : string, optional (default=”</a:t>
            </a:r>
            <a:r>
              <a:rPr lang="en-US" altLang="zh-TW" dirty="0" err="1"/>
              <a:t>gini</a:t>
            </a:r>
            <a:r>
              <a:rPr lang="en-US" altLang="zh-TW" dirty="0"/>
              <a:t>”)</a:t>
            </a:r>
          </a:p>
          <a:p>
            <a:r>
              <a:rPr lang="en-US" altLang="zh-TW" dirty="0"/>
              <a:t>The function to measure the quality of a split. Supported criteria are “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gini</a:t>
            </a:r>
            <a:r>
              <a:rPr lang="en-US" altLang="zh-TW" dirty="0"/>
              <a:t>” for the Gini impurity and “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entropy</a:t>
            </a:r>
            <a:r>
              <a:rPr lang="en-US" altLang="zh-TW" dirty="0"/>
              <a:t>” for the information gain.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78036" y="26164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splitter : string, optional (default=”best”)</a:t>
            </a:r>
          </a:p>
          <a:p>
            <a:r>
              <a:rPr lang="en-US" altLang="zh-TW" dirty="0"/>
              <a:t>The strategy used to choose the split at each node. Supported strategies are “best” to choose the best split and “random” to choose the best random split.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07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61672"/>
            <a:ext cx="9144000" cy="3422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/>
              <a:t>Sklearn</a:t>
            </a:r>
            <a:endParaRPr lang="en-US" altLang="zh-TW" sz="6600" dirty="0"/>
          </a:p>
          <a:p>
            <a:pPr algn="ctr"/>
            <a:r>
              <a:rPr lang="en-US" altLang="zh-TW" sz="6600" dirty="0">
                <a:solidFill>
                  <a:srgbClr val="FFFF00"/>
                </a:solidFill>
              </a:rPr>
              <a:t>Decision Tree</a:t>
            </a:r>
            <a:endParaRPr lang="zh-TW" altLang="en-US" sz="6600" dirty="0">
              <a:solidFill>
                <a:srgbClr val="FFFF00"/>
              </a:solidFill>
            </a:endParaRPr>
          </a:p>
          <a:p>
            <a:pPr algn="ctr"/>
            <a:r>
              <a:rPr lang="en-US" altLang="zh-TW" sz="6600" dirty="0" smtClean="0"/>
              <a:t>DEMO</a:t>
            </a:r>
            <a:r>
              <a:rPr lang="zh-TW" altLang="en-US" sz="6600" dirty="0" smtClean="0"/>
              <a:t>  </a:t>
            </a:r>
            <a:endParaRPr lang="zh-TW" altLang="en-US" sz="6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190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126" y="298716"/>
            <a:ext cx="850207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from pandas import </a:t>
            </a:r>
            <a:r>
              <a:rPr lang="en-US" altLang="zh-TW" sz="2400" dirty="0" err="1" smtClean="0"/>
              <a:t>read_csv</a:t>
            </a:r>
            <a:endParaRPr lang="en-US" altLang="zh-TW" sz="2400" dirty="0" smtClean="0"/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sklearn.model_selection</a:t>
            </a:r>
            <a:r>
              <a:rPr lang="en-US" altLang="zh-TW" sz="2400" dirty="0" smtClean="0"/>
              <a:t> import </a:t>
            </a:r>
            <a:r>
              <a:rPr lang="en-US" altLang="zh-TW" sz="2400" dirty="0" err="1" smtClean="0"/>
              <a:t>KFold</a:t>
            </a:r>
            <a:endParaRPr lang="en-US" altLang="zh-TW" sz="2400" dirty="0" smtClean="0"/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sklearn.model_selection</a:t>
            </a:r>
            <a:r>
              <a:rPr lang="en-US" altLang="zh-TW" sz="2400" dirty="0" smtClean="0"/>
              <a:t> import </a:t>
            </a:r>
            <a:r>
              <a:rPr lang="en-US" altLang="zh-TW" sz="2400" dirty="0" err="1" smtClean="0"/>
              <a:t>cross_val_score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from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sklearn.tree</a:t>
            </a:r>
            <a:r>
              <a:rPr lang="en-US" altLang="zh-TW" sz="2400" dirty="0" smtClean="0">
                <a:solidFill>
                  <a:srgbClr val="FF0000"/>
                </a:solidFill>
              </a:rPr>
              <a:t> import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DecisionTreeClassifier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導入數據</a:t>
            </a:r>
          </a:p>
          <a:p>
            <a:r>
              <a:rPr lang="en-US" altLang="zh-TW" sz="2400" dirty="0" smtClean="0"/>
              <a:t>filename = 'pima_data.csv'</a:t>
            </a:r>
          </a:p>
          <a:p>
            <a:r>
              <a:rPr lang="en-US" altLang="zh-TW" sz="2400" dirty="0" smtClean="0"/>
              <a:t>names = ['</a:t>
            </a:r>
            <a:r>
              <a:rPr lang="en-US" altLang="zh-TW" sz="2400" dirty="0" err="1" smtClean="0"/>
              <a:t>preg</a:t>
            </a:r>
            <a:r>
              <a:rPr lang="en-US" altLang="zh-TW" sz="2400" dirty="0" smtClean="0"/>
              <a:t>', '</a:t>
            </a:r>
            <a:r>
              <a:rPr lang="en-US" altLang="zh-TW" sz="2400" dirty="0" err="1" smtClean="0"/>
              <a:t>plas</a:t>
            </a:r>
            <a:r>
              <a:rPr lang="en-US" altLang="zh-TW" sz="2400" dirty="0" smtClean="0"/>
              <a:t>', '</a:t>
            </a:r>
            <a:r>
              <a:rPr lang="en-US" altLang="zh-TW" sz="2400" dirty="0" err="1" smtClean="0"/>
              <a:t>pres</a:t>
            </a:r>
            <a:r>
              <a:rPr lang="en-US" altLang="zh-TW" sz="2400" dirty="0" smtClean="0"/>
              <a:t>', 'skin', 'test', 'mass', '</a:t>
            </a:r>
            <a:r>
              <a:rPr lang="en-US" altLang="zh-TW" sz="2400" dirty="0" err="1" smtClean="0"/>
              <a:t>pedi</a:t>
            </a:r>
            <a:r>
              <a:rPr lang="en-US" altLang="zh-TW" sz="2400" dirty="0" smtClean="0"/>
              <a:t>', 'age', 'class']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data = </a:t>
            </a:r>
            <a:r>
              <a:rPr lang="en-US" altLang="zh-TW" sz="2400" dirty="0" err="1" smtClean="0"/>
              <a:t>read_csv</a:t>
            </a:r>
            <a:r>
              <a:rPr lang="en-US" altLang="zh-TW" sz="2400" dirty="0" smtClean="0"/>
              <a:t>(filename, names=names)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# </a:t>
            </a:r>
            <a:r>
              <a:rPr lang="zh-TW" altLang="en-US" sz="2400" dirty="0" smtClean="0"/>
              <a:t>將資料分為輸入資料和輸出結果</a:t>
            </a:r>
          </a:p>
          <a:p>
            <a:r>
              <a:rPr lang="en-US" altLang="zh-TW" sz="2400" dirty="0" smtClean="0"/>
              <a:t>array = </a:t>
            </a:r>
            <a:r>
              <a:rPr lang="en-US" altLang="zh-TW" sz="2400" dirty="0" err="1" smtClean="0"/>
              <a:t>data.values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X = array[:, 0:8]</a:t>
            </a:r>
          </a:p>
          <a:p>
            <a:r>
              <a:rPr lang="en-US" altLang="zh-TW" sz="2400" dirty="0" smtClean="0"/>
              <a:t>Y = array[:, 8]</a:t>
            </a:r>
            <a:endParaRPr lang="zh-TW" altLang="en-US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240" y="5784334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0.6886876281613123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1090" y="603148"/>
            <a:ext cx="83912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 smtClean="0"/>
              <a:t>num_folds</a:t>
            </a:r>
            <a:r>
              <a:rPr lang="en-US" altLang="zh-TW" sz="3200" dirty="0" smtClean="0"/>
              <a:t> = 10</a:t>
            </a:r>
          </a:p>
          <a:p>
            <a:r>
              <a:rPr lang="en-US" altLang="zh-TW" sz="3200" dirty="0" smtClean="0"/>
              <a:t>seed = 7</a:t>
            </a:r>
          </a:p>
          <a:p>
            <a:r>
              <a:rPr lang="en-US" altLang="zh-TW" sz="3200" dirty="0" err="1" smtClean="0"/>
              <a:t>kfold</a:t>
            </a:r>
            <a:r>
              <a:rPr lang="en-US" altLang="zh-TW" sz="3200" dirty="0" smtClean="0"/>
              <a:t> = </a:t>
            </a:r>
            <a:r>
              <a:rPr lang="en-US" altLang="zh-TW" sz="3200" dirty="0" err="1" smtClean="0"/>
              <a:t>KFold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n_splits</a:t>
            </a:r>
            <a:r>
              <a:rPr lang="en-US" altLang="zh-TW" sz="3200" dirty="0" smtClean="0"/>
              <a:t>=</a:t>
            </a:r>
            <a:r>
              <a:rPr lang="en-US" altLang="zh-TW" sz="3200" dirty="0" err="1" smtClean="0"/>
              <a:t>num_folds</a:t>
            </a:r>
            <a:r>
              <a:rPr lang="en-US" altLang="zh-TW" sz="3200" dirty="0" smtClean="0"/>
              <a:t>, </a:t>
            </a:r>
            <a:r>
              <a:rPr lang="en-US" altLang="zh-TW" sz="3200" dirty="0" err="1" smtClean="0"/>
              <a:t>random_state</a:t>
            </a:r>
            <a:r>
              <a:rPr lang="en-US" altLang="zh-TW" sz="3200" dirty="0" smtClean="0"/>
              <a:t>=seed)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model = </a:t>
            </a:r>
            <a:r>
              <a:rPr lang="en-US" altLang="zh-TW" sz="3200" dirty="0" err="1" smtClean="0"/>
              <a:t>DecisionTreeClassifier</a:t>
            </a:r>
            <a:r>
              <a:rPr lang="en-US" altLang="zh-TW" sz="3200" dirty="0" smtClean="0"/>
              <a:t>()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result = </a:t>
            </a:r>
            <a:r>
              <a:rPr lang="en-US" altLang="zh-TW" sz="3200" dirty="0" err="1" smtClean="0"/>
              <a:t>cross_val_score</a:t>
            </a:r>
            <a:r>
              <a:rPr lang="en-US" altLang="zh-TW" sz="3200" dirty="0" smtClean="0"/>
              <a:t>(model, X, Y, cv=</a:t>
            </a:r>
            <a:r>
              <a:rPr lang="en-US" altLang="zh-TW" sz="3200" dirty="0" err="1" smtClean="0"/>
              <a:t>kfold</a:t>
            </a:r>
            <a:r>
              <a:rPr lang="en-US" altLang="zh-TW" sz="3200" dirty="0" smtClean="0"/>
              <a:t>)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print(</a:t>
            </a:r>
            <a:r>
              <a:rPr lang="en-US" altLang="zh-TW" sz="3200" dirty="0" err="1" smtClean="0"/>
              <a:t>result.mean</a:t>
            </a:r>
            <a:r>
              <a:rPr lang="en-US" altLang="zh-TW" sz="3200" dirty="0" smtClean="0"/>
              <a:t>())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18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87" y="1940956"/>
            <a:ext cx="7693694" cy="34438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89165" y="5501243"/>
            <a:ext cx="4973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StatQuest</a:t>
            </a:r>
            <a:r>
              <a:rPr lang="en-US" altLang="zh-TW" dirty="0"/>
              <a:t>: Decision </a:t>
            </a:r>
            <a:r>
              <a:rPr lang="en-US" altLang="zh-TW" dirty="0" smtClean="0"/>
              <a:t>Trees</a:t>
            </a:r>
          </a:p>
          <a:p>
            <a:r>
              <a:rPr lang="en-US" altLang="zh-TW" dirty="0">
                <a:hlinkClick r:id="rId3"/>
              </a:rPr>
              <a:t>https://www.youtube.com/watch?v=7VeUPuFGJHk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781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618" y="365126"/>
            <a:ext cx="6955325" cy="47189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9617" y="5230199"/>
            <a:ext cx="6955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StatQuest</a:t>
            </a:r>
            <a:r>
              <a:rPr lang="en-US" altLang="zh-TW" dirty="0"/>
              <a:t>: Random Forests Part 1 - Building, Using and </a:t>
            </a:r>
            <a:r>
              <a:rPr lang="en-US" altLang="zh-TW" dirty="0" smtClean="0"/>
              <a:t>Evaluating</a:t>
            </a:r>
          </a:p>
          <a:p>
            <a:r>
              <a:rPr lang="en-US" altLang="zh-TW" dirty="0"/>
              <a:t>https://www.youtube.com/watch?v=J4Wdy0Wc_xQ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6582" y="6075145"/>
            <a:ext cx="6294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StatQuest</a:t>
            </a:r>
            <a:r>
              <a:rPr lang="en-US" altLang="zh-TW" dirty="0"/>
              <a:t>: Random Forests Part 2: Missing data and </a:t>
            </a:r>
            <a:r>
              <a:rPr lang="en-US" altLang="zh-TW" dirty="0" smtClean="0"/>
              <a:t>clustering</a:t>
            </a:r>
          </a:p>
          <a:p>
            <a:r>
              <a:rPr lang="en-US" altLang="zh-TW" dirty="0">
                <a:hlinkClick r:id="rId3"/>
              </a:rPr>
              <a:t>https://www.youtube.com/watch?v=nyxTdL_4Q-Q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7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https://www.cs.ubc.ca/~nando/540-2013/lectures.html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24" t="13870" b="13111"/>
          <a:stretch/>
        </p:blipFill>
        <p:spPr>
          <a:xfrm>
            <a:off x="757381" y="1856509"/>
            <a:ext cx="6998983" cy="317731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1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CCA383C-FA0A-4FDD-9441-EA9099193539}" type="slidenum">
              <a:rPr lang="en-US" altLang="zh-TW"/>
              <a:pPr eaLnBrk="1" hangingPunct="1"/>
              <a:t>3</a:t>
            </a:fld>
            <a:endParaRPr lang="en-US" altLang="zh-TW"/>
          </a:p>
        </p:txBody>
      </p:sp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Algorithm for Decision Tree Induction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63000" cy="5562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Basic algorithm (a greedy algorithm)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Tree is constructed in a </a:t>
            </a:r>
            <a:r>
              <a:rPr lang="en-US" altLang="zh-TW" sz="2400" smtClean="0">
                <a:solidFill>
                  <a:schemeClr val="hlink"/>
                </a:solidFill>
                <a:ea typeface="新細明體" panose="02020500000000000000" pitchFamily="18" charset="-120"/>
              </a:rPr>
              <a:t>top-down recursive divide-and-conquer manner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At start, all the training examples are at the root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Attributes are categorical (if continuous-valued, they are discretized in advance)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Examples are partitioned recursively based on selected attributes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Test attributes are selected on the basis of a heuristic or statistical measure (e.g., </a:t>
            </a:r>
            <a:r>
              <a:rPr lang="en-US" altLang="zh-TW" sz="2400" smtClean="0">
                <a:solidFill>
                  <a:schemeClr val="hlink"/>
                </a:solidFill>
                <a:ea typeface="新細明體" panose="02020500000000000000" pitchFamily="18" charset="-120"/>
              </a:rPr>
              <a:t>information gain</a:t>
            </a:r>
            <a:r>
              <a:rPr lang="en-US" altLang="zh-TW" sz="2400" smtClean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Conditions for stopping partitioning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All samples for a given node belong to the same class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There are no remaining attributes for further partitioning – </a:t>
            </a:r>
            <a:r>
              <a:rPr lang="en-US" altLang="zh-TW" sz="2400" smtClean="0">
                <a:solidFill>
                  <a:schemeClr val="hlink"/>
                </a:solidFill>
                <a:ea typeface="新細明體" panose="02020500000000000000" pitchFamily="18" charset="-120"/>
              </a:rPr>
              <a:t>majority voting</a:t>
            </a:r>
            <a:r>
              <a:rPr lang="en-US" altLang="zh-TW" sz="2400" smtClean="0">
                <a:ea typeface="新細明體" panose="02020500000000000000" pitchFamily="18" charset="-120"/>
              </a:rPr>
              <a:t> is employed for classifying the leaf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30380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Ensemble </a:t>
            </a:r>
            <a:r>
              <a:rPr lang="en-US" altLang="zh-TW" dirty="0" smtClean="0"/>
              <a:t>Methods</a:t>
            </a:r>
            <a:br>
              <a:rPr lang="en-US" altLang="zh-TW" dirty="0" smtClean="0"/>
            </a:br>
            <a:r>
              <a:rPr lang="zh-TW" altLang="en-US" dirty="0" smtClean="0"/>
              <a:t>集成方法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80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3" y="2556772"/>
            <a:ext cx="9056867" cy="41647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8108" y="1461900"/>
            <a:ext cx="7633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combine different classifiers into a </a:t>
            </a:r>
            <a:r>
              <a:rPr lang="en-US" altLang="zh-TW" dirty="0" err="1" smtClean="0"/>
              <a:t>metaclassifier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that </a:t>
            </a:r>
            <a:r>
              <a:rPr lang="en-US" altLang="zh-TW" dirty="0"/>
              <a:t>has better generalization performance than each individual </a:t>
            </a:r>
            <a:r>
              <a:rPr lang="en-US" altLang="zh-TW" dirty="0" smtClean="0"/>
              <a:t>classifier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alone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ensemble methods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1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8" y="1115291"/>
            <a:ext cx="45720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12173" y="350045"/>
            <a:ext cx="798483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Ensemble Methods: </a:t>
            </a:r>
            <a:r>
              <a:rPr lang="en-US" altLang="zh-TW" sz="3100" dirty="0" smtClean="0">
                <a:ea typeface="新細明體" panose="02020500000000000000" pitchFamily="18" charset="-120"/>
              </a:rPr>
              <a:t>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91" y="3001963"/>
            <a:ext cx="8458200" cy="38100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Ensemble methods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Use a combination of models to increase accuracy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Combine a series of k learned models, M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M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…, M</a:t>
            </a:r>
            <a:r>
              <a:rPr lang="en-US" altLang="zh-TW" sz="2400" baseline="-25000" dirty="0" smtClean="0">
                <a:ea typeface="新細明體" panose="02020500000000000000" pitchFamily="18" charset="-120"/>
              </a:rPr>
              <a:t>k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with the aim of creating an improved model M*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Popular ensemble methods</a:t>
            </a:r>
          </a:p>
          <a:p>
            <a:pPr lvl="1"/>
            <a:r>
              <a:rPr lang="en-US" altLang="zh-TW" sz="2400" dirty="0" smtClean="0">
                <a:ea typeface="新細明體" panose="02020500000000000000" pitchFamily="18" charset="-120"/>
              </a:rPr>
              <a:t>Bagging[</a:t>
            </a:r>
            <a:r>
              <a:rPr lang="zh-TW" altLang="en-US" dirty="0" smtClean="0"/>
              <a:t>裝袋模型</a:t>
            </a:r>
            <a:r>
              <a:rPr lang="en-US" altLang="zh-TW" dirty="0" smtClean="0"/>
              <a:t>]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 averaging the prediction over a collection of classifiers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Boosting: weighted vote with a collection of classifiers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Stacking Ensemble: combining a set of heterogeneous classifiers[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不同異質的分類器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]</a:t>
            </a:r>
          </a:p>
        </p:txBody>
      </p:sp>
      <p:sp>
        <p:nvSpPr>
          <p:cNvPr id="66565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542B50C-DB77-4604-BEBB-8F6D960990D5}" type="slidenum">
              <a:rPr lang="en-US" altLang="zh-TW" sz="1200" b="1">
                <a:latin typeface="Calibri" panose="020F0502020204030204" pitchFamily="34" charset="0"/>
                <a:ea typeface="新細明體" panose="02020500000000000000" pitchFamily="18" charset="-120"/>
              </a:rPr>
              <a:pPr algn="r" eaLnBrk="1" hangingPunct="1"/>
              <a:t>32</a:t>
            </a:fld>
            <a:endParaRPr lang="en-US" altLang="zh-TW" sz="120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53000" y="6126171"/>
            <a:ext cx="419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Boosting, Bagging and Stacking — A Comparative Analysis (2019 India Elections Case Study)</a:t>
            </a:r>
            <a:endParaRPr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15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6327" y="565880"/>
            <a:ext cx="861752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 smtClean="0"/>
              <a:t>Bagging Vs Boosting </a:t>
            </a:r>
          </a:p>
          <a:p>
            <a:r>
              <a:rPr lang="en-US" altLang="zh-TW" dirty="0" smtClean="0"/>
              <a:t>(Source : https://quantdare.com/what-is-the-difference-between-bagging-and-boosting/)</a:t>
            </a:r>
            <a:endParaRPr lang="zh-TW" altLang="en-US" dirty="0"/>
          </a:p>
        </p:txBody>
      </p:sp>
      <p:pic>
        <p:nvPicPr>
          <p:cNvPr id="16386" name="Picture 2" descr="https://miro.medium.com/max/1168/1*UUpSEvLnVIIq_2wQS8on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7" y="1898794"/>
            <a:ext cx="7685742" cy="429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58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2350/1*6Bbq1H4PHPmELissj5nJ6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5" y="2209240"/>
            <a:ext cx="8449842" cy="274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80289" y="1331999"/>
            <a:ext cx="8266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 Ensemble </a:t>
            </a:r>
            <a:r>
              <a:rPr lang="en-US" altLang="zh-TW" dirty="0" smtClean="0"/>
              <a:t>with Logistic Regression + Bagging + Boosting + SVM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4945" y="5479626"/>
            <a:ext cx="8380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https://medium.com/analytics-vidhya/boosting-bagging-and-stacking-a-comparative-analysis-e6b213d416b9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238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" y="1173956"/>
            <a:ext cx="8780083" cy="494051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787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5748" y="1064552"/>
            <a:ext cx="2027991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25681" y="1064552"/>
            <a:ext cx="222855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6182" y="1064552"/>
            <a:ext cx="207601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 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25681" y="2092764"/>
            <a:ext cx="2087418" cy="79187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Adaboost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ea typeface="新細明體" panose="02020500000000000000" pitchFamily="18" charset="-120"/>
              </a:rPr>
              <a:t> </a:t>
            </a:r>
          </a:p>
          <a:p>
            <a:endParaRPr lang="en-US" altLang="zh-TW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  <a:p>
            <a:r>
              <a:rPr lang="en-US" altLang="zh-TW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(Freund and </a:t>
            </a:r>
            <a:r>
              <a:rPr lang="en-US" altLang="zh-TW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Schapire</a:t>
            </a:r>
            <a:r>
              <a:rPr lang="en-US" altLang="zh-TW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, 1997)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3245" y="2293071"/>
            <a:ext cx="2392622" cy="9741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Random Forest </a:t>
            </a:r>
          </a:p>
          <a:p>
            <a:r>
              <a:rPr lang="en-US" altLang="zh-TW" sz="20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Breiman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2001) </a:t>
            </a:r>
          </a:p>
        </p:txBody>
      </p:sp>
      <p:sp>
        <p:nvSpPr>
          <p:cNvPr id="7" name="矩形 6"/>
          <p:cNvSpPr/>
          <p:nvPr/>
        </p:nvSpPr>
        <p:spPr>
          <a:xfrm>
            <a:off x="473245" y="3267218"/>
            <a:ext cx="23001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Extra-Trees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dirty="0" smtClean="0"/>
              <a:t>Extremely randomized trees</a:t>
            </a:r>
            <a:endParaRPr lang="en-US" altLang="zh-TW" sz="1400" dirty="0"/>
          </a:p>
          <a:p>
            <a:r>
              <a:rPr lang="zh-TW" altLang="en-US" dirty="0" smtClean="0"/>
              <a:t>極端隨機樹</a:t>
            </a:r>
            <a:endParaRPr lang="en-US" altLang="zh-TW" dirty="0" smtClean="0"/>
          </a:p>
          <a:p>
            <a:r>
              <a:rPr lang="en-US" altLang="zh-TW" dirty="0" err="1" smtClean="0"/>
              <a:t>PierreGeurts</a:t>
            </a:r>
            <a:r>
              <a:rPr lang="zh-TW" altLang="en-US" dirty="0"/>
              <a:t> </a:t>
            </a:r>
            <a:r>
              <a:rPr lang="en-US" altLang="zh-TW" dirty="0" smtClean="0"/>
              <a:t>….</a:t>
            </a:r>
            <a:r>
              <a:rPr lang="zh-TW" altLang="en-US" dirty="0" smtClean="0"/>
              <a:t> </a:t>
            </a:r>
            <a:r>
              <a:rPr lang="en-US" altLang="zh-TW" dirty="0" smtClean="0"/>
              <a:t>2006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3245" y="218335"/>
            <a:ext cx="793184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整合方法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集成方法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01009" y="2884637"/>
            <a:ext cx="2788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GradientBoosting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01009" y="3647867"/>
            <a:ext cx="2602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(2014)</a:t>
            </a:r>
          </a:p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Gradient Boosting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01009" y="3333258"/>
            <a:ext cx="2679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Boosted Decision Tree (GBDT)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62981" y="5449176"/>
            <a:ext cx="25556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(2017)</a:t>
            </a:r>
            <a:endPara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categorical boosting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84764" y="36760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陳天奇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2764" y="63962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https://codertw.com/</a:t>
            </a:r>
            <a:r>
              <a:rPr lang="zh-TW" altLang="en-US" dirty="0" smtClean="0"/>
              <a:t>程式語言</a:t>
            </a:r>
            <a:r>
              <a:rPr lang="en-US" altLang="zh-TW" dirty="0" smtClean="0"/>
              <a:t>/462455/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201009" y="4571197"/>
            <a:ext cx="30259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LightGBM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(2017) 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600" dirty="0" smtClean="0"/>
              <a:t>Light Gradient Boosting Machine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479210" y="1947068"/>
            <a:ext cx="2398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sklearn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不直接支援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演算法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28" y="2464227"/>
            <a:ext cx="216217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711556" y="3416444"/>
            <a:ext cx="21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Mlxtend</a:t>
            </a:r>
            <a:r>
              <a:rPr lang="en-US" altLang="zh-TW" dirty="0" smtClean="0"/>
              <a:t> </a:t>
            </a:r>
          </a:p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(machine learning extensions)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84764" y="6406502"/>
            <a:ext cx="402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https://zhuanlan.zhihu.com/p/26890738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13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098"/>
            <a:ext cx="8221350" cy="46261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7965" y="5713618"/>
            <a:ext cx="7162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Boosting Algorithms Omar </a:t>
            </a:r>
            <a:r>
              <a:rPr lang="en-US" altLang="zh-TW" dirty="0" err="1" smtClean="0"/>
              <a:t>Odibat</a:t>
            </a:r>
            <a:endParaRPr lang="en-US" altLang="zh-TW" dirty="0" smtClean="0"/>
          </a:p>
          <a:p>
            <a:r>
              <a:rPr lang="en-US" altLang="zh-TW" dirty="0"/>
              <a:t>https://www.slideshare.net/omarodibat/boosting-algorithms-omar-odibat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734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 smtClean="0"/>
              <a:t>VotingClassifier</a:t>
            </a:r>
            <a:endParaRPr lang="zh-TW" altLang="en-US" sz="6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5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7892" y="1194367"/>
            <a:ext cx="84928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sklearn.ensemble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RandomForestClassifier</a:t>
            </a:r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sklearn.ensemble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VotingClassifier</a:t>
            </a:r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sklearn.linear_model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LogisticRegression</a:t>
            </a:r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sklearn.svm</a:t>
            </a:r>
            <a:r>
              <a:rPr lang="en-US" altLang="zh-TW" sz="2800" dirty="0" smtClean="0"/>
              <a:t> import SVC</a:t>
            </a:r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sklearn.model_selection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train_test_split</a:t>
            </a:r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sklearn.datasets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make_moons</a:t>
            </a:r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sklearn.metrics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accuracy_score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 smtClean="0"/>
              <a:t># </a:t>
            </a:r>
            <a:r>
              <a:rPr lang="zh-TW" altLang="en-US" sz="2800" dirty="0" smtClean="0"/>
              <a:t>匯入資料</a:t>
            </a:r>
            <a:endParaRPr lang="en-US" altLang="zh-TW" sz="2800" dirty="0" smtClean="0"/>
          </a:p>
          <a:p>
            <a:r>
              <a:rPr lang="en-US" altLang="zh-TW" sz="2000" dirty="0" smtClean="0"/>
              <a:t>X, y = </a:t>
            </a:r>
            <a:r>
              <a:rPr lang="en-US" altLang="zh-TW" sz="2000" dirty="0" err="1" smtClean="0"/>
              <a:t>make_moons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n_samples</a:t>
            </a:r>
            <a:r>
              <a:rPr lang="en-US" altLang="zh-TW" sz="2000" dirty="0" smtClean="0"/>
              <a:t>=500, noise=0.30, </a:t>
            </a:r>
            <a:r>
              <a:rPr lang="en-US" altLang="zh-TW" sz="2000" dirty="0" err="1" smtClean="0"/>
              <a:t>random_state</a:t>
            </a:r>
            <a:r>
              <a:rPr lang="en-US" altLang="zh-TW" sz="2000" dirty="0" smtClean="0"/>
              <a:t>=42)</a:t>
            </a:r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X_train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X_test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y_train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y_test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train_test_split</a:t>
            </a:r>
            <a:r>
              <a:rPr lang="en-US" altLang="zh-TW" sz="2000" dirty="0" smtClean="0"/>
              <a:t>(X, y, </a:t>
            </a:r>
            <a:r>
              <a:rPr lang="en-US" altLang="zh-TW" sz="2000" dirty="0" err="1" smtClean="0"/>
              <a:t>random_state</a:t>
            </a:r>
            <a:r>
              <a:rPr lang="en-US" altLang="zh-TW" sz="2000" dirty="0" smtClean="0"/>
              <a:t>=42)</a:t>
            </a:r>
            <a:endParaRPr lang="zh-TW" altLang="en-US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13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2714914" cy="851272"/>
          </a:xfrm>
        </p:spPr>
        <p:txBody>
          <a:bodyPr/>
          <a:lstStyle/>
          <a:p>
            <a:r>
              <a:rPr lang="zh-TW" altLang="en-US" dirty="0" smtClean="0"/>
              <a:t>三大主</a:t>
            </a:r>
            <a:r>
              <a:rPr lang="zh-TW" altLang="en-US" dirty="0"/>
              <a:t>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8032" y="1511588"/>
            <a:ext cx="3158259" cy="15733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特</a:t>
            </a:r>
            <a:r>
              <a:rPr lang="zh-TW" altLang="en-US" dirty="0" smtClean="0"/>
              <a:t>征選擇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決策</a:t>
            </a:r>
            <a:r>
              <a:rPr lang="zh-TW" altLang="en-US" dirty="0"/>
              <a:t>樹的</a:t>
            </a:r>
            <a:r>
              <a:rPr lang="zh-TW" altLang="en-US" dirty="0" smtClean="0"/>
              <a:t>生成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決策</a:t>
            </a:r>
            <a:r>
              <a:rPr lang="zh-TW" altLang="en-US" dirty="0"/>
              <a:t>樹</a:t>
            </a:r>
            <a:r>
              <a:rPr lang="zh-TW" altLang="en-US" dirty="0" smtClean="0"/>
              <a:t>的</a:t>
            </a:r>
            <a:r>
              <a:rPr lang="zh-TW" altLang="en-US" dirty="0"/>
              <a:t>剪枝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0826"/>
              </p:ext>
            </p:extLst>
          </p:nvPr>
        </p:nvGraphicFramePr>
        <p:xfrm>
          <a:off x="378690" y="3044265"/>
          <a:ext cx="852516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182">
                  <a:extLst>
                    <a:ext uri="{9D8B030D-6E8A-4147-A177-3AD203B41FA5}">
                      <a16:colId xmlns:a16="http://schemas.microsoft.com/office/drawing/2014/main" val="29445595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50086030"/>
                    </a:ext>
                  </a:extLst>
                </a:gridCol>
                <a:gridCol w="2124364">
                  <a:extLst>
                    <a:ext uri="{9D8B030D-6E8A-4147-A177-3AD203B41FA5}">
                      <a16:colId xmlns:a16="http://schemas.microsoft.com/office/drawing/2014/main" val="2946322632"/>
                    </a:ext>
                  </a:extLst>
                </a:gridCol>
                <a:gridCol w="2392217">
                  <a:extLst>
                    <a:ext uri="{9D8B030D-6E8A-4147-A177-3AD203B41FA5}">
                      <a16:colId xmlns:a16="http://schemas.microsoft.com/office/drawing/2014/main" val="1213915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ID3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C4.5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CART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54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特征選擇</a:t>
                      </a:r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Information gain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Gain ratio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Gini index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00625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58569" y="4526597"/>
            <a:ext cx="399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Iterative </a:t>
            </a:r>
            <a:r>
              <a:rPr lang="en-US" altLang="zh-TW" dirty="0" err="1"/>
              <a:t>Dichotomiser</a:t>
            </a:r>
            <a:r>
              <a:rPr lang="en-US" altLang="zh-TW" dirty="0"/>
              <a:t> 3 </a:t>
            </a:r>
            <a:r>
              <a:rPr lang="zh-TW" altLang="en-US" dirty="0"/>
              <a:t>疊代二叉樹</a:t>
            </a:r>
            <a:r>
              <a:rPr lang="en-US" altLang="zh-TW" dirty="0"/>
              <a:t>3</a:t>
            </a:r>
            <a:r>
              <a:rPr lang="zh-TW" altLang="en-US" dirty="0"/>
              <a:t>代</a:t>
            </a:r>
          </a:p>
        </p:txBody>
      </p:sp>
      <p:sp>
        <p:nvSpPr>
          <p:cNvPr id="6" name="矩形 5"/>
          <p:cNvSpPr/>
          <p:nvPr/>
        </p:nvSpPr>
        <p:spPr>
          <a:xfrm>
            <a:off x="1194105" y="5433032"/>
            <a:ext cx="44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https://en.wikipedia.org/wiki/C4.5_algorithm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82056" y="2429982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C5.0 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458569" y="4265806"/>
            <a:ext cx="188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John Ross Quinlan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5067" y="4816221"/>
            <a:ext cx="4358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https://en.wikipedia.org/wiki/ID3_algorithm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58569" y="5430504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C4.5</a:t>
            </a:r>
          </a:p>
        </p:txBody>
      </p:sp>
      <p:sp>
        <p:nvSpPr>
          <p:cNvPr id="11" name="矩形 10"/>
          <p:cNvSpPr/>
          <p:nvPr/>
        </p:nvSpPr>
        <p:spPr>
          <a:xfrm>
            <a:off x="458569" y="6047315"/>
            <a:ext cx="404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CART (Classification And Regression Tree)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83910" y="6416647"/>
            <a:ext cx="5504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https://en.wikipedia.org/wiki/Decision_tree_learning</a:t>
            </a:r>
            <a:endParaRPr lang="zh-TW" alt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381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9418" y="834104"/>
            <a:ext cx="847436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# </a:t>
            </a:r>
            <a:r>
              <a:rPr lang="zh-TW" altLang="en-US" dirty="0" smtClean="0"/>
              <a:t>三個基學習器</a:t>
            </a:r>
            <a:endParaRPr lang="en-US" altLang="zh-TW" dirty="0" smtClean="0"/>
          </a:p>
          <a:p>
            <a:r>
              <a:rPr lang="en-US" altLang="zh-TW" sz="2800" dirty="0" err="1" smtClean="0"/>
              <a:t>log_clf</a:t>
            </a:r>
            <a:r>
              <a:rPr lang="en-US" altLang="zh-TW" sz="2800" dirty="0" smtClean="0"/>
              <a:t> = </a:t>
            </a:r>
            <a:r>
              <a:rPr lang="en-US" altLang="zh-TW" sz="2800" dirty="0" err="1" smtClean="0"/>
              <a:t>LogisticRegression</a:t>
            </a:r>
            <a:r>
              <a:rPr lang="en-US" altLang="zh-TW" sz="2800" dirty="0" smtClean="0"/>
              <a:t>()</a:t>
            </a:r>
          </a:p>
          <a:p>
            <a:r>
              <a:rPr lang="en-US" altLang="zh-TW" sz="2800" dirty="0" err="1" smtClean="0"/>
              <a:t>rf_clf</a:t>
            </a:r>
            <a:r>
              <a:rPr lang="en-US" altLang="zh-TW" sz="2800" dirty="0" smtClean="0"/>
              <a:t> = </a:t>
            </a:r>
            <a:r>
              <a:rPr lang="en-US" altLang="zh-TW" sz="2800" dirty="0" err="1" smtClean="0"/>
              <a:t>RandomForestClassifier</a:t>
            </a:r>
            <a:r>
              <a:rPr lang="en-US" altLang="zh-TW" sz="2800" dirty="0" smtClean="0"/>
              <a:t>()</a:t>
            </a:r>
          </a:p>
          <a:p>
            <a:r>
              <a:rPr lang="en-US" altLang="zh-TW" sz="2800" dirty="0" err="1" smtClean="0"/>
              <a:t>svm_clf</a:t>
            </a:r>
            <a:r>
              <a:rPr lang="en-US" altLang="zh-TW" sz="2800" dirty="0" smtClean="0"/>
              <a:t> = SVC()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zh-TW" altLang="en-US" dirty="0" smtClean="0"/>
              <a:t>投票分類器</a:t>
            </a:r>
            <a:endParaRPr lang="en-US" altLang="zh-TW" dirty="0" smtClean="0"/>
          </a:p>
          <a:p>
            <a:r>
              <a:rPr lang="en-US" altLang="zh-TW" dirty="0" err="1" smtClean="0"/>
              <a:t>voting_clf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VotingClassifier</a:t>
            </a:r>
            <a:r>
              <a:rPr lang="en-US" altLang="zh-TW" dirty="0" smtClean="0"/>
              <a:t>( estimators=[("</a:t>
            </a:r>
            <a:r>
              <a:rPr lang="en-US" altLang="zh-TW" dirty="0" err="1" smtClean="0"/>
              <a:t>lr</a:t>
            </a:r>
            <a:r>
              <a:rPr lang="en-US" altLang="zh-TW" dirty="0" smtClean="0"/>
              <a:t>", </a:t>
            </a:r>
            <a:r>
              <a:rPr lang="en-US" altLang="zh-TW" dirty="0" err="1" smtClean="0"/>
              <a:t>log_clf</a:t>
            </a:r>
            <a:r>
              <a:rPr lang="en-US" altLang="zh-TW" dirty="0" smtClean="0"/>
              <a:t>), ("</a:t>
            </a:r>
            <a:r>
              <a:rPr lang="en-US" altLang="zh-TW" dirty="0" err="1" smtClean="0"/>
              <a:t>rf</a:t>
            </a:r>
            <a:r>
              <a:rPr lang="en-US" altLang="zh-TW" dirty="0" smtClean="0"/>
              <a:t>", </a:t>
            </a:r>
            <a:r>
              <a:rPr lang="en-US" altLang="zh-TW" dirty="0" err="1" smtClean="0"/>
              <a:t>rf_clf</a:t>
            </a:r>
            <a:r>
              <a:rPr lang="en-US" altLang="zh-TW" dirty="0" smtClean="0"/>
              <a:t>), ("svc", </a:t>
            </a:r>
            <a:r>
              <a:rPr lang="en-US" altLang="zh-TW" dirty="0" err="1" smtClean="0"/>
              <a:t>svm_clf</a:t>
            </a:r>
            <a:r>
              <a:rPr lang="en-US" altLang="zh-TW" dirty="0" smtClean="0"/>
              <a:t>)], voting="hard" 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2400" dirty="0" smtClean="0"/>
              <a:t># </a:t>
            </a:r>
            <a:r>
              <a:rPr lang="en-US" altLang="zh-TW" sz="2400" dirty="0" err="1" smtClean="0"/>
              <a:t>voting_clf.fit</a:t>
            </a:r>
            <a:r>
              <a:rPr lang="en-US" altLang="zh-TW" sz="2400" dirty="0" smtClean="0"/>
              <a:t>( </a:t>
            </a:r>
            <a:r>
              <a:rPr lang="en-US" altLang="zh-TW" sz="2400" dirty="0" err="1" smtClean="0"/>
              <a:t>X_train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y_train</a:t>
            </a:r>
            <a:r>
              <a:rPr lang="en-US" altLang="zh-TW" sz="2400" dirty="0" smtClean="0"/>
              <a:t> )</a:t>
            </a:r>
          </a:p>
          <a:p>
            <a:r>
              <a:rPr lang="en-US" altLang="zh-TW" sz="2400" dirty="0" smtClean="0"/>
              <a:t>for </a:t>
            </a:r>
            <a:r>
              <a:rPr lang="en-US" altLang="zh-TW" sz="2400" dirty="0" err="1" smtClean="0"/>
              <a:t>clf</a:t>
            </a:r>
            <a:r>
              <a:rPr lang="en-US" altLang="zh-TW" sz="2400" dirty="0" smtClean="0"/>
              <a:t> in ( </a:t>
            </a:r>
            <a:r>
              <a:rPr lang="en-US" altLang="zh-TW" sz="2400" dirty="0" err="1" smtClean="0"/>
              <a:t>log_clf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rf_clf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svm_clf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voting_clf</a:t>
            </a:r>
            <a:r>
              <a:rPr lang="en-US" altLang="zh-TW" sz="2400" dirty="0" smtClean="0"/>
              <a:t> ):  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</a:t>
            </a:r>
            <a:r>
              <a:rPr lang="en-US" altLang="zh-TW" sz="2400" dirty="0" err="1" smtClean="0"/>
              <a:t>clf.fit</a:t>
            </a:r>
            <a:r>
              <a:rPr lang="en-US" altLang="zh-TW" sz="2400" dirty="0" smtClean="0"/>
              <a:t>( </a:t>
            </a:r>
            <a:r>
              <a:rPr lang="en-US" altLang="zh-TW" sz="2400" dirty="0" err="1" smtClean="0"/>
              <a:t>X_train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y_train</a:t>
            </a:r>
            <a:r>
              <a:rPr lang="en-US" altLang="zh-TW" sz="2400" dirty="0" smtClean="0"/>
              <a:t> )  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</a:t>
            </a:r>
            <a:r>
              <a:rPr lang="en-US" altLang="zh-TW" sz="2400" dirty="0" err="1" smtClean="0"/>
              <a:t>y_pred</a:t>
            </a:r>
            <a:r>
              <a:rPr lang="en-US" altLang="zh-TW" sz="2400" dirty="0" smtClean="0"/>
              <a:t> = </a:t>
            </a:r>
            <a:r>
              <a:rPr lang="en-US" altLang="zh-TW" sz="2400" dirty="0" err="1" smtClean="0"/>
              <a:t>clf.predict</a:t>
            </a:r>
            <a:r>
              <a:rPr lang="en-US" altLang="zh-TW" sz="2400" dirty="0" smtClean="0"/>
              <a:t>( </a:t>
            </a:r>
            <a:r>
              <a:rPr lang="en-US" altLang="zh-TW" sz="2400" dirty="0" err="1" smtClean="0"/>
              <a:t>X_test</a:t>
            </a:r>
            <a:r>
              <a:rPr lang="en-US" altLang="zh-TW" sz="2400" dirty="0" smtClean="0"/>
              <a:t> )  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</a:t>
            </a:r>
            <a:r>
              <a:rPr lang="en-US" altLang="zh-TW" sz="2400" dirty="0" smtClean="0"/>
              <a:t>print( </a:t>
            </a:r>
            <a:r>
              <a:rPr lang="en-US" altLang="zh-TW" sz="2400" dirty="0" err="1" smtClean="0"/>
              <a:t>clf</a:t>
            </a:r>
            <a:r>
              <a:rPr lang="en-US" altLang="zh-TW" sz="2400" dirty="0" smtClean="0"/>
              <a:t>.__</a:t>
            </a:r>
            <a:r>
              <a:rPr lang="en-US" altLang="zh-TW" sz="2400" dirty="0" err="1" smtClean="0"/>
              <a:t>class__.__name</a:t>
            </a:r>
            <a:r>
              <a:rPr lang="en-US" altLang="zh-TW" sz="2400" dirty="0" smtClean="0"/>
              <a:t>__, </a:t>
            </a:r>
            <a:r>
              <a:rPr lang="en-US" altLang="zh-TW" sz="2400" dirty="0" err="1" smtClean="0"/>
              <a:t>accuracy_score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y_test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y_pred</a:t>
            </a:r>
            <a:r>
              <a:rPr lang="en-US" altLang="zh-TW" sz="2400" dirty="0" smtClean="0"/>
              <a:t>) )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645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Bagging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05872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0" y="1356242"/>
            <a:ext cx="7950778" cy="40640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6582" y="56155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https://chtseng.wordpress.com/2017/02/24/%E9%9A%A8%E6%A9%9F%E6%A3%AE%E6%9E%97random-forest/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5315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Random Forest</a:t>
            </a:r>
            <a:endParaRPr lang="zh-TW" altLang="en-US" sz="6600" dirty="0"/>
          </a:p>
        </p:txBody>
      </p:sp>
      <p:sp>
        <p:nvSpPr>
          <p:cNvPr id="3" name="矩形 2"/>
          <p:cNvSpPr/>
          <p:nvPr/>
        </p:nvSpPr>
        <p:spPr>
          <a:xfrm>
            <a:off x="565748" y="1064552"/>
            <a:ext cx="2027991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236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6" y="84427"/>
            <a:ext cx="8418323" cy="47369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3453" y="4942535"/>
            <a:ext cx="7181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Random Forest Algorithm - Random Forest Explained | Random Forest In Machine Learning | </a:t>
            </a:r>
            <a:r>
              <a:rPr lang="en-US" altLang="zh-TW" dirty="0" err="1"/>
              <a:t>Simplilearn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3453" y="5657671"/>
            <a:ext cx="7891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https://www.slideshare.net/Simplilearn/random-forest-algorithm-random-forest-explained-random-forest-in-machine-learning-simplilearn-91647398?qid=ed9145ef-fa4a-400b-8f90-f66816d5a31a&amp;v=&amp;b=&amp;from_search=2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52981" y="187144"/>
            <a:ext cx="5204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https://www.youtube.com/watch?v=eM4uJ6XGnSM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9699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Extra-Trees</a:t>
            </a:r>
          </a:p>
          <a:p>
            <a:pPr algn="ctr"/>
            <a:r>
              <a:rPr lang="en-US" altLang="zh-TW" sz="3200" dirty="0"/>
              <a:t>Extremely randomized trees</a:t>
            </a:r>
          </a:p>
          <a:p>
            <a:pPr algn="ctr"/>
            <a:r>
              <a:rPr lang="zh-TW" altLang="en-US" sz="4800" dirty="0"/>
              <a:t>極端隨機樹</a:t>
            </a:r>
          </a:p>
        </p:txBody>
      </p:sp>
      <p:sp>
        <p:nvSpPr>
          <p:cNvPr id="3" name="矩形 2"/>
          <p:cNvSpPr/>
          <p:nvPr/>
        </p:nvSpPr>
        <p:spPr>
          <a:xfrm>
            <a:off x="565748" y="1064552"/>
            <a:ext cx="2027991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98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Boosting Tree</a:t>
            </a:r>
          </a:p>
          <a:p>
            <a:pPr algn="ctr"/>
            <a:r>
              <a:rPr lang="zh-TW" altLang="en-US" sz="6600" dirty="0"/>
              <a:t>提升樹</a:t>
            </a:r>
          </a:p>
        </p:txBody>
      </p:sp>
    </p:spTree>
    <p:extLst>
      <p:ext uri="{BB962C8B-B14F-4D97-AF65-F5344CB8AC3E}">
        <p14:creationId xmlns:p14="http://schemas.microsoft.com/office/powerpoint/2010/main" val="1144192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17477"/>
            <a:ext cx="7886700" cy="153883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819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03" y="2114335"/>
            <a:ext cx="4041483" cy="15155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59746" y="35714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加法模型</a:t>
            </a:r>
          </a:p>
        </p:txBody>
      </p:sp>
      <p:sp>
        <p:nvSpPr>
          <p:cNvPr id="5" name="矩形 4"/>
          <p:cNvSpPr/>
          <p:nvPr/>
        </p:nvSpPr>
        <p:spPr>
          <a:xfrm>
            <a:off x="4799620" y="1464846"/>
            <a:ext cx="398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第</a:t>
            </a:r>
            <a:r>
              <a:rPr lang="en-US" altLang="zh-TW" sz="2800" dirty="0" smtClean="0"/>
              <a:t>k</a:t>
            </a:r>
            <a:r>
              <a:rPr lang="zh-TW" altLang="en-US" sz="2800" dirty="0" smtClean="0"/>
              <a:t>輪得到的</a:t>
            </a:r>
            <a:r>
              <a:rPr lang="en-US" altLang="zh-TW" sz="2800" dirty="0" smtClean="0"/>
              <a:t>base </a:t>
            </a:r>
            <a:r>
              <a:rPr lang="zh-TW" altLang="en-US" sz="2800" dirty="0" smtClean="0"/>
              <a:t>分類器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68" y="1988066"/>
            <a:ext cx="1344150" cy="423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36" y="4169678"/>
            <a:ext cx="6116340" cy="3838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5208" y="100439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最後的集成決策函教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5257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66" y="1973572"/>
            <a:ext cx="5716781" cy="8175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79" y="4556125"/>
            <a:ext cx="5803911" cy="18002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2988" y="4918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根據前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向分布算法</a:t>
            </a:r>
          </a:p>
        </p:txBody>
      </p:sp>
      <p:sp>
        <p:nvSpPr>
          <p:cNvPr id="9" name="矩形 8"/>
          <p:cNvSpPr/>
          <p:nvPr/>
        </p:nvSpPr>
        <p:spPr>
          <a:xfrm>
            <a:off x="558032" y="3292873"/>
            <a:ext cx="7520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 smtClean="0"/>
              <a:t>使提升樹模型</a:t>
            </a:r>
            <a:r>
              <a:rPr lang="zh-TW" altLang="en-US" sz="4400" dirty="0"/>
              <a:t>的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整体</a:t>
            </a:r>
            <a:r>
              <a:rPr lang="zh-TW" altLang="en-US" sz="4400" dirty="0"/>
              <a:t>損失函</a:t>
            </a:r>
            <a:r>
              <a:rPr lang="zh-TW" altLang="en-US" sz="4400" dirty="0" smtClean="0"/>
              <a:t>教</a:t>
            </a:r>
            <a:endParaRPr lang="en-US" altLang="zh-TW" sz="4400" dirty="0" smtClean="0"/>
          </a:p>
          <a:p>
            <a:r>
              <a:rPr lang="zh-TW" altLang="en-US" sz="4400" dirty="0" smtClean="0"/>
              <a:t>最小化去計算出</a:t>
            </a:r>
            <a:endParaRPr lang="zh-TW" altLang="en-US" sz="4400" dirty="0"/>
          </a:p>
        </p:txBody>
      </p:sp>
      <p:sp>
        <p:nvSpPr>
          <p:cNvPr id="10" name="矩形 9"/>
          <p:cNvSpPr/>
          <p:nvPr/>
        </p:nvSpPr>
        <p:spPr>
          <a:xfrm>
            <a:off x="1204461" y="1232735"/>
            <a:ext cx="393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第</a:t>
            </a:r>
            <a:r>
              <a:rPr lang="en-US" altLang="zh-TW" sz="2800" dirty="0"/>
              <a:t>k</a:t>
            </a:r>
            <a:r>
              <a:rPr lang="zh-TW" altLang="en-US" sz="2800" dirty="0"/>
              <a:t>輪得到的提升</a:t>
            </a:r>
            <a:r>
              <a:rPr lang="zh-TW" altLang="en-US" sz="2800" dirty="0" smtClean="0"/>
              <a:t>樹模型</a:t>
            </a:r>
            <a:endParaRPr lang="zh-TW" altLang="en-US" sz="2800" dirty="0"/>
          </a:p>
        </p:txBody>
      </p:sp>
      <p:sp>
        <p:nvSpPr>
          <p:cNvPr id="11" name="圓角矩形 10"/>
          <p:cNvSpPr/>
          <p:nvPr/>
        </p:nvSpPr>
        <p:spPr>
          <a:xfrm>
            <a:off x="4701309" y="5139105"/>
            <a:ext cx="2518681" cy="86357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43360" y="46945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損失函教</a:t>
            </a:r>
          </a:p>
        </p:txBody>
      </p:sp>
    </p:spTree>
    <p:extLst>
      <p:ext uri="{BB962C8B-B14F-4D97-AF65-F5344CB8AC3E}">
        <p14:creationId xmlns:p14="http://schemas.microsoft.com/office/powerpoint/2010/main" val="136451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Brief Review of Entropy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 cstate="print"/>
            <a:stretch>
              <a:fillRect l="-288" t="-1043" r="-1513"/>
            </a:stretch>
          </a:blipFill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299C8A3-A204-4F52-9DF3-0385BC555118}" type="slidenum">
              <a:rPr lang="en-US" altLang="zh-TW"/>
              <a:pPr eaLnBrk="1" hangingPunct="1"/>
              <a:t>5</a:t>
            </a:fld>
            <a:endParaRPr lang="en-US" altLang="zh-TW"/>
          </a:p>
        </p:txBody>
      </p:sp>
      <p:pic>
        <p:nvPicPr>
          <p:cNvPr id="14341" name="Picture 2" descr="http://upload.wikimedia.org/wikipedia/commons/thumb/2/22/Binary_entropy_plot.svg/200px-Binary_entropy_plo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191000"/>
            <a:ext cx="19050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4"/>
          <p:cNvSpPr txBox="1">
            <a:spLocks noChangeArrowheads="1"/>
          </p:cNvSpPr>
          <p:nvPr/>
        </p:nvSpPr>
        <p:spPr bwMode="auto">
          <a:xfrm>
            <a:off x="7162800" y="6096000"/>
            <a:ext cx="801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zh-TW" sz="1600" b="1">
                <a:ea typeface="新細明體" panose="02020500000000000000" pitchFamily="18" charset="-12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4044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735205" cy="1048038"/>
          </a:xfrm>
        </p:spPr>
        <p:txBody>
          <a:bodyPr/>
          <a:lstStyle/>
          <a:p>
            <a:r>
              <a:rPr lang="zh-TW" altLang="en-US" dirty="0" smtClean="0"/>
              <a:t>損失函數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5720" y="1958748"/>
            <a:ext cx="1800514" cy="4456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分類問題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13352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不同問題使用不同損失函數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67175" y="5222018"/>
            <a:ext cx="1800514" cy="445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歸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問題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5" y="2576875"/>
            <a:ext cx="2873700" cy="696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64927" y="28008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指數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73" y="4093110"/>
            <a:ext cx="6706463" cy="7145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64927" y="35291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使用對數損失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28" y="5911434"/>
            <a:ext cx="3406725" cy="667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05457" y="539732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使用平方</a:t>
            </a:r>
            <a:r>
              <a:rPr lang="zh-CN" altLang="en-US" dirty="0" smtClean="0"/>
              <a:t>損失函數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42" y="5619978"/>
            <a:ext cx="3056416" cy="114973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372687" y="1198257"/>
            <a:ext cx="2231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 smtClean="0"/>
              <a:t>可微分</a:t>
            </a:r>
            <a:r>
              <a:rPr lang="en-US" altLang="zh-TW" sz="4800" dirty="0" smtClean="0"/>
              <a:t>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662127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818169" y="5316443"/>
            <a:ext cx="2057400" cy="365125"/>
          </a:xfrm>
        </p:spPr>
        <p:txBody>
          <a:bodyPr/>
          <a:lstStyle/>
          <a:p>
            <a:fld id="{7E37359D-E4D5-4F39-B33F-F27A82F4509B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60" y="0"/>
            <a:ext cx="6489665" cy="33843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7" y="4335885"/>
            <a:ext cx="6049817" cy="126053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475346" y="2589983"/>
            <a:ext cx="2253673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3463636" y="3384308"/>
            <a:ext cx="554181" cy="1135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7" y="3952729"/>
            <a:ext cx="2531486" cy="6315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694" y="3456550"/>
            <a:ext cx="6153131" cy="6274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23" y="5404679"/>
            <a:ext cx="8152888" cy="1128501"/>
          </a:xfrm>
          <a:prstGeom prst="rect">
            <a:avLst/>
          </a:prstGeom>
        </p:spPr>
      </p:pic>
      <p:sp>
        <p:nvSpPr>
          <p:cNvPr id="10" name="弧形向右箭號 9"/>
          <p:cNvSpPr/>
          <p:nvPr/>
        </p:nvSpPr>
        <p:spPr>
          <a:xfrm>
            <a:off x="129310" y="4802909"/>
            <a:ext cx="665018" cy="10183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6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7" y="580366"/>
            <a:ext cx="8241745" cy="389003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" y="4671265"/>
            <a:ext cx="7100104" cy="14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36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GBDT</a:t>
            </a:r>
            <a:endParaRPr lang="zh-TW" altLang="en-US" sz="6600" dirty="0"/>
          </a:p>
        </p:txBody>
      </p:sp>
      <p:sp>
        <p:nvSpPr>
          <p:cNvPr id="3" name="矩形 2"/>
          <p:cNvSpPr/>
          <p:nvPr/>
        </p:nvSpPr>
        <p:spPr>
          <a:xfrm>
            <a:off x="66845" y="399534"/>
            <a:ext cx="222855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7766" y="6169581"/>
            <a:ext cx="425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https://www.jianshu.com/p/005a4e6ac775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56328" y="1506266"/>
            <a:ext cx="685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Friedman, Jerome H. (1991). "Multivariate adaptive regression splines". Annals of Statistics. 19 (1): 1–67. </a:t>
            </a:r>
            <a:r>
              <a:rPr lang="en-US" altLang="zh-TW" dirty="0" err="1"/>
              <a:t>CiteSeerX</a:t>
            </a:r>
            <a:r>
              <a:rPr lang="en-US" altLang="zh-TW" dirty="0"/>
              <a:t> 10.1.1.382.970. doi:10.1214/</a:t>
            </a:r>
            <a:r>
              <a:rPr lang="en-US" altLang="zh-TW" dirty="0" err="1"/>
              <a:t>aos</a:t>
            </a:r>
            <a:r>
              <a:rPr lang="en-US" altLang="zh-TW" dirty="0"/>
              <a:t>/1176347963. JSTOR 2241837.</a:t>
            </a:r>
          </a:p>
          <a:p>
            <a:r>
              <a:rPr lang="en-US" altLang="zh-TW" dirty="0"/>
              <a:t>Friedman, Jerome H. (2001). "Greedy function approximation: a gradient boosting machine". Annals of Statistics. 29 (5): 1189–1232. doi:10.1214/</a:t>
            </a:r>
            <a:r>
              <a:rPr lang="en-US" altLang="zh-TW" dirty="0" err="1"/>
              <a:t>aos</a:t>
            </a:r>
            <a:r>
              <a:rPr lang="en-US" altLang="zh-TW" dirty="0"/>
              <a:t>/1013203451. JSTOR 2699986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14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803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如果損失</a:t>
            </a:r>
            <a:r>
              <a:rPr lang="zh-TW" altLang="en-US" dirty="0" smtClean="0"/>
              <a:t>函數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7175" y="3055314"/>
            <a:ext cx="1800514" cy="4456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分類問題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03787" y="295719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不同問題使用不同損失函數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67175" y="5222018"/>
            <a:ext cx="1800514" cy="445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歸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問題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668" y="3456413"/>
            <a:ext cx="2873700" cy="696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05720" y="36228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指數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77" y="4552768"/>
            <a:ext cx="6706463" cy="7145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05720" y="43511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使用對數損失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28" y="5911434"/>
            <a:ext cx="3406725" cy="667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05457" y="539732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使用平方</a:t>
            </a:r>
            <a:r>
              <a:rPr lang="zh-CN" altLang="en-US" dirty="0" smtClean="0"/>
              <a:t>損失函數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442" y="5619978"/>
            <a:ext cx="3056416" cy="114973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472927" y="1293633"/>
            <a:ext cx="46939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不可微分</a:t>
            </a:r>
            <a:r>
              <a:rPr lang="zh-TW" altLang="en-US" sz="4800" dirty="0" smtClean="0"/>
              <a:t>怎麼辦</a:t>
            </a:r>
            <a:r>
              <a:rPr lang="en-US" altLang="zh-TW" sz="4800" dirty="0" smtClean="0"/>
              <a:t>!</a:t>
            </a:r>
            <a:endParaRPr lang="zh-TW" altLang="en-US" sz="4800" dirty="0"/>
          </a:p>
        </p:txBody>
      </p:sp>
      <p:sp>
        <p:nvSpPr>
          <p:cNvPr id="15" name="矩形 14"/>
          <p:cNvSpPr/>
          <p:nvPr/>
        </p:nvSpPr>
        <p:spPr>
          <a:xfrm>
            <a:off x="0" y="2235200"/>
            <a:ext cx="9144000" cy="591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微分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 梯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度下降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  求解 ，來求得各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learner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中的參數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0124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7212" y="461340"/>
            <a:ext cx="70889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利用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負梯度</a:t>
            </a:r>
            <a:r>
              <a:rPr lang="zh-TW" altLang="en-US" sz="2800" dirty="0" smtClean="0"/>
              <a:t>將當前</a:t>
            </a:r>
            <a:r>
              <a:rPr lang="zh-TW" altLang="en-US" sz="2800" dirty="0"/>
              <a:t>模型的</a:t>
            </a:r>
            <a:r>
              <a:rPr lang="zh-TW" altLang="en-US" sz="2800" dirty="0" smtClean="0"/>
              <a:t>值</a:t>
            </a:r>
            <a:endParaRPr lang="en-US" altLang="zh-TW" sz="2800" dirty="0" smtClean="0"/>
          </a:p>
          <a:p>
            <a:r>
              <a:rPr lang="zh-TW" altLang="en-US" sz="2800" dirty="0" smtClean="0"/>
              <a:t>來作為提升</a:t>
            </a:r>
            <a:r>
              <a:rPr lang="zh-TW" altLang="en-US" sz="2800" dirty="0"/>
              <a:t>樹</a:t>
            </a:r>
            <a:r>
              <a:rPr lang="zh-TW" altLang="en-US" sz="2800" dirty="0" smtClean="0"/>
              <a:t>算法中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殘差</a:t>
            </a:r>
            <a:r>
              <a:rPr lang="zh-TW" altLang="en-US" sz="2800" dirty="0"/>
              <a:t>的近似替代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78" y="1710825"/>
            <a:ext cx="6227692" cy="15034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66" y="3509633"/>
            <a:ext cx="3561838" cy="8886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7927" y="4843860"/>
            <a:ext cx="83866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分類問題 </a:t>
            </a:r>
            <a:r>
              <a:rPr lang="en-US" altLang="zh-TW" sz="2800" dirty="0" smtClean="0"/>
              <a:t>===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Gradient Boosting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</a:t>
            </a:r>
            <a:r>
              <a:rPr lang="en-US" altLang="zh-TW" sz="2800" dirty="0"/>
              <a:t> Tree (</a:t>
            </a:r>
            <a:r>
              <a:rPr lang="en-US" altLang="zh-TW" sz="2800" dirty="0" smtClean="0"/>
              <a:t>GBDT)</a:t>
            </a:r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回歸問題 </a:t>
            </a:r>
            <a:r>
              <a:rPr lang="en-US" altLang="zh-TW" sz="2800" dirty="0"/>
              <a:t>===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Gradient </a:t>
            </a:r>
            <a:r>
              <a:rPr lang="en-US" altLang="zh-TW" sz="2800" dirty="0"/>
              <a:t>Boosting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Regression  </a:t>
            </a:r>
            <a:r>
              <a:rPr lang="en-US" altLang="zh-TW" sz="2800" dirty="0" smtClean="0"/>
              <a:t>Tree(GBRT)</a:t>
            </a:r>
            <a:r>
              <a:rPr lang="zh-TW" altLang="en-US" sz="2800" dirty="0" smtClean="0"/>
              <a:t> </a:t>
            </a:r>
            <a:endParaRPr lang="zh-TW" altLang="en-US" sz="2800" dirty="0"/>
          </a:p>
        </p:txBody>
      </p:sp>
      <p:sp>
        <p:nvSpPr>
          <p:cNvPr id="8" name="向下箭號 7"/>
          <p:cNvSpPr/>
          <p:nvPr/>
        </p:nvSpPr>
        <p:spPr>
          <a:xfrm rot="10800000">
            <a:off x="2521527" y="2969269"/>
            <a:ext cx="544946" cy="675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532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0" y="1496610"/>
            <a:ext cx="6924610" cy="23045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272" y="538079"/>
            <a:ext cx="87565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泰勒展開</a:t>
            </a:r>
            <a:r>
              <a:rPr lang="en-US" altLang="zh-TW" sz="3200" dirty="0"/>
              <a:t>Taylor Expansion (or Taylor Polynomial)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337272" y="3968823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損失函數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5" y="4445185"/>
            <a:ext cx="7092245" cy="20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8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937574"/>
            <a:ext cx="8284377" cy="5198471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6391564" y="937574"/>
            <a:ext cx="2216727" cy="891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4" idx="4"/>
          </p:cNvCxnSpPr>
          <p:nvPr/>
        </p:nvCxnSpPr>
        <p:spPr>
          <a:xfrm flipH="1">
            <a:off x="7444509" y="1828800"/>
            <a:ext cx="55419" cy="2004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6719455" y="3833091"/>
            <a:ext cx="1722581" cy="5949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343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26826"/>
          <a:stretch/>
        </p:blipFill>
        <p:spPr>
          <a:xfrm>
            <a:off x="283941" y="2011369"/>
            <a:ext cx="8582968" cy="13321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1" y="559450"/>
            <a:ext cx="8415529" cy="12137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127" y="3871424"/>
            <a:ext cx="5330733" cy="248492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355963" y="3718330"/>
            <a:ext cx="1302327" cy="955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36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7" y="399616"/>
            <a:ext cx="7845599" cy="58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3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4351C95-3F39-46EC-8FFF-2C325A318D77}" type="slidenum">
              <a:rPr lang="en-US" altLang="zh-TW"/>
              <a:pPr eaLnBrk="1" hangingPunct="1"/>
              <a:t>6</a:t>
            </a:fld>
            <a:endParaRPr lang="en-US" altLang="zh-TW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228600" y="339725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TW" sz="3600" b="1">
                <a:solidFill>
                  <a:schemeClr val="tx2"/>
                </a:solidFill>
                <a:latin typeface="Berlin Sans FB Demi" panose="020E0802020502020306" pitchFamily="34" charset="0"/>
                <a:ea typeface="新細明體" panose="02020500000000000000" pitchFamily="18" charset="-120"/>
              </a:rPr>
              <a:t>Attribute Selection Measure: Information Gain (ID3/C4.5)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04800" y="15240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Select the attribute with the highest information gain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Let </a:t>
            </a:r>
            <a:r>
              <a:rPr lang="en-US" altLang="zh-TW" sz="2400" i="1">
                <a:latin typeface="Calibri" panose="020F0502020204030204" pitchFamily="34" charset="0"/>
                <a:ea typeface="新細明體" panose="02020500000000000000" pitchFamily="18" charset="-120"/>
              </a:rPr>
              <a:t>p</a:t>
            </a:r>
            <a:r>
              <a:rPr lang="en-US" altLang="zh-TW" sz="2400" i="1" baseline="-25000">
                <a:latin typeface="Calibri" panose="020F0502020204030204" pitchFamily="34" charset="0"/>
                <a:ea typeface="新細明體" panose="02020500000000000000" pitchFamily="18" charset="-120"/>
              </a:rPr>
              <a:t>i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 be the probability that an arbitrary tuple in D belongs to class C</a:t>
            </a:r>
            <a:r>
              <a:rPr lang="en-US" altLang="zh-TW" sz="2400" baseline="-25000">
                <a:latin typeface="Calibri" panose="020F0502020204030204" pitchFamily="34" charset="0"/>
                <a:ea typeface="新細明體" panose="02020500000000000000" pitchFamily="18" charset="-120"/>
              </a:rPr>
              <a:t>i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, estimated by |C</a:t>
            </a:r>
            <a:r>
              <a:rPr lang="en-US" altLang="zh-TW" sz="2400" i="1" baseline="-25000">
                <a:latin typeface="Calibri" panose="020F0502020204030204" pitchFamily="34" charset="0"/>
                <a:ea typeface="新細明體" panose="02020500000000000000" pitchFamily="18" charset="-120"/>
              </a:rPr>
              <a:t>i</a:t>
            </a:r>
            <a:r>
              <a:rPr lang="en-US" altLang="zh-TW" sz="2400" baseline="-25000">
                <a:latin typeface="Calibri" panose="020F0502020204030204" pitchFamily="34" charset="0"/>
                <a:ea typeface="新細明體" panose="02020500000000000000" pitchFamily="18" charset="-120"/>
              </a:rPr>
              <a:t>, D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|/|D|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400">
                <a:solidFill>
                  <a:schemeClr val="hlin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Expected information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 (entropy) needed to classify a tuple in D: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TW" sz="240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400">
                <a:solidFill>
                  <a:schemeClr val="hlin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Information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 needed (after using A to split D into v partitions) to classify D: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TW" sz="240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400">
                <a:solidFill>
                  <a:schemeClr val="hlin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Information gained</a:t>
            </a:r>
            <a:r>
              <a:rPr lang="en-US" altLang="zh-TW" sz="2400">
                <a:latin typeface="Calibri" panose="020F0502020204030204" pitchFamily="34" charset="0"/>
                <a:ea typeface="新細明體" panose="02020500000000000000" pitchFamily="18" charset="-120"/>
              </a:rPr>
              <a:t> by branching on attribute A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TW" sz="2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/>
        </p:nvGraphicFramePr>
        <p:xfrm>
          <a:off x="4530725" y="3200400"/>
          <a:ext cx="3317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3200400"/>
                        <a:ext cx="33178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/>
        </p:nvGraphicFramePr>
        <p:xfrm>
          <a:off x="4419600" y="4343400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153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343400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/>
        </p:nvGraphicFramePr>
        <p:xfrm>
          <a:off x="3868738" y="582295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153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8" y="582295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23" y="495589"/>
            <a:ext cx="7557837" cy="56743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17" y="5988733"/>
            <a:ext cx="547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Gradient </a:t>
            </a:r>
            <a:r>
              <a:rPr lang="en-US" altLang="zh-TW" dirty="0" smtClean="0"/>
              <a:t>Boosting</a:t>
            </a:r>
          </a:p>
          <a:p>
            <a:r>
              <a:rPr lang="en-US" altLang="zh-TW" dirty="0"/>
              <a:t>https://www.slideshare.net/katatunix/gradient-boosting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3567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" y="695180"/>
            <a:ext cx="7439622" cy="55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89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501217"/>
            <a:ext cx="7687976" cy="57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7" y="399616"/>
            <a:ext cx="7845599" cy="58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02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19" y="1212778"/>
            <a:ext cx="8300405" cy="391340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258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21" y="755939"/>
            <a:ext cx="6965238" cy="55340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781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18077" y="1955146"/>
            <a:ext cx="81972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、初始化，估計使損失函數極小化的常數值，它是只有一個根節點的樹，即</a:t>
            </a:r>
            <a:r>
              <a:rPr lang="en-US" altLang="zh-CN" sz="2800" dirty="0" err="1" smtClean="0"/>
              <a:t>ganma</a:t>
            </a:r>
            <a:r>
              <a:rPr lang="zh-CN" altLang="en-US" sz="2800" dirty="0" smtClean="0"/>
              <a:t>是一個常數值。</a:t>
            </a:r>
          </a:p>
          <a:p>
            <a:r>
              <a:rPr lang="en-US" altLang="zh-CN" sz="2800" dirty="0" smtClean="0"/>
              <a:t>2</a:t>
            </a:r>
            <a:r>
              <a:rPr lang="zh-CN" altLang="en-US" sz="2800" dirty="0"/>
              <a:t>、</a:t>
            </a:r>
          </a:p>
          <a:p>
            <a:r>
              <a:rPr lang="zh-CN" altLang="en-US" sz="2000" b="1" dirty="0"/>
              <a:t>（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）計算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損失函數的負梯度</a:t>
            </a:r>
            <a:r>
              <a:rPr lang="zh-CN" altLang="en-US" sz="2000" b="1" dirty="0" smtClean="0"/>
              <a:t>在當前模型的值，將它作為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殘差</a:t>
            </a:r>
            <a:r>
              <a:rPr lang="zh-CN" altLang="en-US" sz="2000" b="1" dirty="0" smtClean="0"/>
              <a:t>的估計</a:t>
            </a:r>
          </a:p>
          <a:p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b</a:t>
            </a:r>
            <a:r>
              <a:rPr lang="zh-CN" altLang="en-US" sz="2000" b="1" dirty="0" smtClean="0"/>
              <a:t>）估計回歸樹葉節點區域，以擬合殘差的近似值</a:t>
            </a:r>
          </a:p>
          <a:p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c</a:t>
            </a:r>
            <a:r>
              <a:rPr lang="zh-CN" altLang="en-US" sz="2000" b="1" dirty="0" smtClean="0"/>
              <a:t>）利用線性搜索估計葉節點區域的值，使損失函數極小化</a:t>
            </a:r>
          </a:p>
          <a:p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d</a:t>
            </a:r>
            <a:r>
              <a:rPr lang="zh-CN" altLang="en-US" sz="2000" b="1" dirty="0" smtClean="0"/>
              <a:t>）更新回歸樹</a:t>
            </a:r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、得到輸出的最終模型 </a:t>
            </a:r>
            <a:r>
              <a:rPr lang="en-US" altLang="zh-CN" sz="2800" dirty="0" smtClean="0"/>
              <a:t>f(x</a:t>
            </a:r>
            <a:r>
              <a:rPr lang="en-US" altLang="zh-CN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20951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]</a:t>
            </a:r>
            <a:r>
              <a:rPr lang="en-US" altLang="zh-TW" dirty="0" smtClean="0"/>
              <a:t>Gradient </a:t>
            </a:r>
            <a:r>
              <a:rPr lang="en-US" altLang="zh-TW" dirty="0"/>
              <a:t>Boosting on the Boston housing dataset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84683"/>
            <a:ext cx="7886700" cy="42332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4762" y="6077248"/>
            <a:ext cx="8345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https://scikit-learn.org/stable/auto_examples/ensemble/plot_gradient_boosting_regression.html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002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2873"/>
            <a:ext cx="9144000" cy="227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/>
              <a:t>XGBoost</a:t>
            </a:r>
            <a:r>
              <a:rPr lang="en-US" altLang="zh-TW" sz="6600" dirty="0"/>
              <a:t> (2014)</a:t>
            </a:r>
          </a:p>
          <a:p>
            <a:pPr algn="ctr"/>
            <a:r>
              <a:rPr lang="en-US" altLang="zh-TW" sz="4000" dirty="0"/>
              <a:t>Extreme Gradient Boosting</a:t>
            </a:r>
            <a:endParaRPr lang="en-US" altLang="zh-TW" sz="4000" dirty="0" smtClean="0"/>
          </a:p>
        </p:txBody>
      </p:sp>
      <p:sp>
        <p:nvSpPr>
          <p:cNvPr id="3" name="矩形 2"/>
          <p:cNvSpPr/>
          <p:nvPr/>
        </p:nvSpPr>
        <p:spPr>
          <a:xfrm>
            <a:off x="325463" y="1803461"/>
            <a:ext cx="222855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50144" y="1834238"/>
            <a:ext cx="45304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Tianqi</a:t>
            </a:r>
            <a:r>
              <a:rPr lang="en-US" altLang="zh-TW" dirty="0"/>
              <a:t> Chen and Carlos </a:t>
            </a:r>
            <a:r>
              <a:rPr lang="en-US" altLang="zh-TW" dirty="0" err="1"/>
              <a:t>Guestrin</a:t>
            </a:r>
            <a:r>
              <a:rPr lang="en-US" altLang="zh-TW" dirty="0"/>
              <a:t>. </a:t>
            </a:r>
            <a:r>
              <a:rPr lang="en-US" altLang="zh-TW" dirty="0" err="1"/>
              <a:t>Xgboost</a:t>
            </a:r>
            <a:r>
              <a:rPr lang="en-US" altLang="zh-TW" dirty="0"/>
              <a:t>: A scalable tree boosting system. In Proceedings of the 22Nd ACM SIGKDD International</a:t>
            </a:r>
          </a:p>
          <a:p>
            <a:r>
              <a:rPr lang="en-US" altLang="zh-TW" dirty="0"/>
              <a:t>Conference on Knowledge Discovery and Data Mining, pages 785–794. ACM, 2016.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2" y="89579"/>
            <a:ext cx="6096000" cy="1552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59096" y="404201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(2014)</a:t>
            </a:r>
          </a:p>
        </p:txBody>
      </p:sp>
      <p:sp>
        <p:nvSpPr>
          <p:cNvPr id="9" name="矩形 8"/>
          <p:cNvSpPr/>
          <p:nvPr/>
        </p:nvSpPr>
        <p:spPr>
          <a:xfrm>
            <a:off x="952124" y="5906325"/>
            <a:ext cx="334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https://github.com/dmlc/xgboost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24675" y="6321823"/>
            <a:ext cx="632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https://homes.cs.washington.edu/~tqchen/pdf/BoostedTree.pdf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71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1144" y="1924040"/>
            <a:ext cx="7710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XGboost</a:t>
            </a:r>
            <a:r>
              <a:rPr lang="zh-TW" altLang="en-US" dirty="0"/>
              <a:t>全名為</a:t>
            </a:r>
            <a:r>
              <a:rPr lang="en-US" altLang="zh-TW" dirty="0" err="1"/>
              <a:t>eXtreme</a:t>
            </a:r>
            <a:r>
              <a:rPr lang="en-US" altLang="zh-TW" dirty="0"/>
              <a:t> Gradient Boosting(</a:t>
            </a:r>
            <a:r>
              <a:rPr lang="zh-TW" altLang="en-US" dirty="0"/>
              <a:t>極限梯度提升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 err="1"/>
              <a:t>XGboost</a:t>
            </a:r>
            <a:r>
              <a:rPr lang="zh-TW" altLang="en-US" dirty="0"/>
              <a:t>之所以被稱為</a:t>
            </a:r>
            <a:r>
              <a:rPr lang="en-US" altLang="zh-TW" dirty="0" err="1"/>
              <a:t>Kaggle</a:t>
            </a:r>
            <a:r>
              <a:rPr lang="zh-TW" altLang="en-US" dirty="0"/>
              <a:t>競賽神器主要是因為在</a:t>
            </a:r>
            <a:r>
              <a:rPr lang="en-US" altLang="zh-TW" dirty="0" err="1"/>
              <a:t>Kaggle</a:t>
            </a:r>
            <a:r>
              <a:rPr lang="zh-TW" altLang="en-US" dirty="0"/>
              <a:t>上很多比賽的第一名都使用了</a:t>
            </a:r>
            <a:r>
              <a:rPr lang="en-US" altLang="zh-TW" dirty="0" err="1"/>
              <a:t>XGboost</a:t>
            </a:r>
            <a:r>
              <a:rPr lang="zh-TW" altLang="en-US" dirty="0"/>
              <a:t>，在</a:t>
            </a:r>
            <a:r>
              <a:rPr lang="en-US" altLang="zh-TW" dirty="0"/>
              <a:t>2015</a:t>
            </a:r>
            <a:r>
              <a:rPr lang="zh-TW" altLang="en-US" dirty="0"/>
              <a:t>年的時候</a:t>
            </a:r>
            <a:r>
              <a:rPr lang="en-US" altLang="zh-TW" dirty="0"/>
              <a:t>29</a:t>
            </a:r>
            <a:r>
              <a:rPr lang="zh-TW" altLang="en-US" dirty="0"/>
              <a:t>個</a:t>
            </a:r>
            <a:r>
              <a:rPr lang="en-US" altLang="zh-TW" dirty="0" err="1"/>
              <a:t>Kaggle</a:t>
            </a:r>
            <a:r>
              <a:rPr lang="zh-TW" altLang="en-US" dirty="0"/>
              <a:t>冠軍隊伍中有</a:t>
            </a:r>
            <a:r>
              <a:rPr lang="en-US" altLang="zh-TW" dirty="0"/>
              <a:t>17</a:t>
            </a:r>
            <a:r>
              <a:rPr lang="zh-TW" altLang="en-US" dirty="0"/>
              <a:t>隊使用</a:t>
            </a:r>
            <a:r>
              <a:rPr lang="en-US" altLang="zh-TW" dirty="0" err="1"/>
              <a:t>XGboost</a:t>
            </a:r>
            <a:r>
              <a:rPr lang="zh-TW" altLang="en-US" dirty="0"/>
              <a:t>在他們的算法之中！由此可知</a:t>
            </a:r>
            <a:r>
              <a:rPr lang="en-US" altLang="zh-TW" dirty="0" err="1"/>
              <a:t>XGboost</a:t>
            </a:r>
            <a:r>
              <a:rPr lang="zh-TW" altLang="en-US" dirty="0"/>
              <a:t>的威力了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XGBoost</a:t>
            </a:r>
            <a:r>
              <a:rPr lang="zh-TW" altLang="en-US" dirty="0"/>
              <a:t>除了精準度很高之外，</a:t>
            </a:r>
            <a:r>
              <a:rPr lang="en-US" altLang="zh-TW" dirty="0"/>
              <a:t>Training</a:t>
            </a:r>
            <a:r>
              <a:rPr lang="zh-TW" altLang="en-US" dirty="0"/>
              <a:t>的速度也很異常的快，因此受到許多參賽者的喜愛。</a:t>
            </a:r>
            <a:r>
              <a:rPr lang="en-US" altLang="zh-TW" dirty="0" err="1"/>
              <a:t>XGBoost</a:t>
            </a:r>
            <a:r>
              <a:rPr lang="zh-TW" altLang="en-US" dirty="0"/>
              <a:t>之所以速度快主要是因為整個模型背後是用</a:t>
            </a:r>
            <a:r>
              <a:rPr lang="en-US" altLang="zh-TW" dirty="0"/>
              <a:t>C++</a:t>
            </a:r>
            <a:r>
              <a:rPr lang="zh-TW" altLang="en-US" dirty="0"/>
              <a:t>來實作，並且在算法上也做了很多的調整</a:t>
            </a:r>
            <a:r>
              <a:rPr lang="en-US" altLang="zh-TW" dirty="0"/>
              <a:t>(</a:t>
            </a:r>
            <a:r>
              <a:rPr lang="zh-TW" altLang="en-US" dirty="0"/>
              <a:t>高度利用</a:t>
            </a:r>
            <a:r>
              <a:rPr lang="en-US" altLang="zh-TW" dirty="0"/>
              <a:t>CPU</a:t>
            </a:r>
            <a:r>
              <a:rPr lang="zh-TW" altLang="en-US" dirty="0"/>
              <a:t>多核心平行運算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6" y="172322"/>
            <a:ext cx="6096528" cy="15485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3157" y="5895537"/>
            <a:ext cx="8021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https://medium.com/jameslearningnote/%E8%B3%87%E6%96%99%E5%88%86%E6%9E%90-%E6%A9%9F%E5%99%A8%E5%AD%B8%E7%BF%92-%E7%AC%AC5-2%E8%AC%9B-kaggle%E6%A9%9F%E5%99%A8%E5%AD%B8%E7%BF%92%E7%AB%B6%E8%B3%BD%E7%A5%9E%E5%99%A8xgboost%E4%BB%8B%E7%B4%B9-1c8f55cffcc</a:t>
            </a:r>
            <a:endParaRPr lang="zh-TW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693748" y="4463786"/>
            <a:ext cx="7564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XGBoost</a:t>
            </a:r>
            <a:r>
              <a:rPr lang="zh-TW" altLang="en-US" dirty="0"/>
              <a:t>中的</a:t>
            </a:r>
            <a:r>
              <a:rPr lang="en-US" altLang="zh-TW" dirty="0"/>
              <a:t>GBDT</a:t>
            </a:r>
            <a:r>
              <a:rPr lang="zh-TW" altLang="en-US" dirty="0"/>
              <a:t>與傳統的</a:t>
            </a:r>
            <a:r>
              <a:rPr lang="en-US" altLang="zh-TW" dirty="0"/>
              <a:t>GBDT</a:t>
            </a:r>
            <a:r>
              <a:rPr lang="zh-TW" altLang="en-US" dirty="0"/>
              <a:t>在演算法層面有主要有兩處較大的不同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XGBoost</a:t>
            </a:r>
            <a:r>
              <a:rPr lang="zh-TW" altLang="en-US" dirty="0"/>
              <a:t>中的導數不是一階的</a:t>
            </a:r>
            <a:r>
              <a:rPr lang="en-US" altLang="zh-TW" dirty="0"/>
              <a:t>,</a:t>
            </a:r>
            <a:r>
              <a:rPr lang="zh-TW" altLang="en-US" dirty="0"/>
              <a:t>是二階的</a:t>
            </a:r>
            <a:r>
              <a:rPr lang="en-US" altLang="zh-TW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XGBoost</a:t>
            </a:r>
            <a:r>
              <a:rPr lang="zh-TW" altLang="en-US" dirty="0"/>
              <a:t>中的剪枝部分在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對葉子的個數做懲罰</a:t>
            </a:r>
            <a:r>
              <a:rPr lang="zh-TW" altLang="en-US" dirty="0"/>
              <a:t>的同時還加入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權重的懲罰</a:t>
            </a:r>
            <a:r>
              <a:rPr lang="en-US" altLang="zh-TW" dirty="0"/>
              <a:t>.</a:t>
            </a:r>
            <a:r>
              <a:rPr lang="zh-TW" altLang="en-US" dirty="0"/>
              <a:t>換言之</a:t>
            </a:r>
            <a:r>
              <a:rPr lang="en-US" altLang="zh-TW" dirty="0"/>
              <a:t>,</a:t>
            </a:r>
            <a:r>
              <a:rPr lang="zh-TW" altLang="en-US" dirty="0"/>
              <a:t>正則項進行了改進</a:t>
            </a:r>
            <a:r>
              <a:rPr lang="en-US" altLang="zh-TW" dirty="0"/>
              <a:t>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66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0E509A1-219D-4935-BD56-1E2B9462638C}" type="slidenum">
              <a:rPr lang="en-US" altLang="zh-TW"/>
              <a:pPr eaLnBrk="1" hangingPunct="1"/>
              <a:t>7</a:t>
            </a:fld>
            <a:endParaRPr lang="en-US" altLang="zh-TW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Attribute Selection: Information Gain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1066800"/>
            <a:ext cx="41529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TW" sz="2000" dirty="0" smtClean="0">
                <a:solidFill>
                  <a:srgbClr val="121328"/>
                </a:solidFill>
                <a:ea typeface="新細明體" panose="02020500000000000000" pitchFamily="18" charset="-120"/>
              </a:rPr>
              <a:t>Class P: </a:t>
            </a:r>
            <a:r>
              <a:rPr lang="en-US" altLang="zh-TW" sz="2000" dirty="0" err="1" smtClean="0">
                <a:solidFill>
                  <a:srgbClr val="121328"/>
                </a:solidFill>
                <a:ea typeface="新細明體" panose="02020500000000000000" pitchFamily="18" charset="-120"/>
              </a:rPr>
              <a:t>buys_computer</a:t>
            </a:r>
            <a:r>
              <a:rPr lang="en-US" altLang="zh-TW" sz="2000" dirty="0" smtClean="0">
                <a:solidFill>
                  <a:srgbClr val="121328"/>
                </a:solidFill>
                <a:ea typeface="新細明體" panose="02020500000000000000" pitchFamily="18" charset="-120"/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TW" sz="2000" dirty="0" smtClean="0">
                <a:solidFill>
                  <a:srgbClr val="121328"/>
                </a:solidFill>
                <a:ea typeface="新細明體" panose="02020500000000000000" pitchFamily="18" charset="-120"/>
              </a:rPr>
              <a:t>Class N: </a:t>
            </a:r>
            <a:r>
              <a:rPr lang="en-US" altLang="zh-TW" sz="2000" dirty="0" err="1" smtClean="0">
                <a:solidFill>
                  <a:srgbClr val="121328"/>
                </a:solidFill>
                <a:ea typeface="新細明體" panose="02020500000000000000" pitchFamily="18" charset="-120"/>
              </a:rPr>
              <a:t>buys_computer</a:t>
            </a:r>
            <a:r>
              <a:rPr lang="en-US" altLang="zh-TW" sz="2000" dirty="0" smtClean="0">
                <a:solidFill>
                  <a:srgbClr val="121328"/>
                </a:solidFill>
                <a:ea typeface="新細明體" panose="02020500000000000000" pitchFamily="18" charset="-120"/>
              </a:rPr>
              <a:t> = “no”</a:t>
            </a:r>
            <a:endParaRPr lang="en-US" altLang="zh-TW" sz="2000" dirty="0" smtClean="0">
              <a:ea typeface="新細明體" panose="02020500000000000000" pitchFamily="18" charset="-120"/>
            </a:endParaRP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2743200"/>
            <a:ext cx="4152900" cy="2209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TW" sz="2000" smtClean="0">
                <a:solidFill>
                  <a:srgbClr val="121328"/>
                </a:solidFill>
                <a:ea typeface="新細明體" panose="02020500000000000000" pitchFamily="18" charset="-120"/>
              </a:rPr>
              <a:t>            means “age &lt;=30” has 5 out of 14 samples, with 2 yes’es  and 3 no’s.   Hence</a:t>
            </a:r>
            <a:endParaRPr lang="en-US" altLang="zh-TW" sz="200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TW" sz="200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TW" sz="2000" smtClean="0">
              <a:solidFill>
                <a:srgbClr val="121328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zh-TW" sz="2000" smtClean="0">
                <a:solidFill>
                  <a:srgbClr val="121328"/>
                </a:solidFill>
                <a:ea typeface="新細明體" panose="02020500000000000000" pitchFamily="18" charset="-120"/>
              </a:rPr>
              <a:t>Similarly,</a:t>
            </a:r>
          </a:p>
        </p:txBody>
      </p:sp>
      <p:graphicFrame>
        <p:nvGraphicFramePr>
          <p:cNvPr id="16390" name="Object 5"/>
          <p:cNvGraphicFramePr>
            <a:graphicFrameLocks noChangeAspect="1"/>
          </p:cNvGraphicFramePr>
          <p:nvPr/>
        </p:nvGraphicFramePr>
        <p:xfrm>
          <a:off x="762000" y="2590800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Worksheet" r:id="rId4" imgW="3352800" imgH="1438250" progId="Excel.Sheet.8">
                  <p:embed/>
                </p:oleObj>
              </mc:Choice>
              <mc:Fallback>
                <p:oleObj name="Worksheet" r:id="rId4" imgW="3352800" imgH="1438250" progId="Excel.Sheet.8">
                  <p:embed/>
                  <p:pic>
                    <p:nvPicPr>
                      <p:cNvPr id="16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0800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733227"/>
              </p:ext>
            </p:extLst>
          </p:nvPr>
        </p:nvGraphicFramePr>
        <p:xfrm>
          <a:off x="4983162" y="1295400"/>
          <a:ext cx="37544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6" imgW="2044700" imgH="812800" progId="Equation.3">
                  <p:embed/>
                </p:oleObj>
              </mc:Choice>
              <mc:Fallback>
                <p:oleObj name="Equation" r:id="rId6" imgW="2044700" imgH="812800" progId="Equation.3">
                  <p:embed/>
                  <p:pic>
                    <p:nvPicPr>
                      <p:cNvPr id="163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2" y="1295400"/>
                        <a:ext cx="37544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/>
        </p:nvGraphicFramePr>
        <p:xfrm>
          <a:off x="5029200" y="5257800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quation" r:id="rId8" imgW="3594100" imgH="1193800" progId="Equation.3">
                  <p:embed/>
                </p:oleObj>
              </mc:Choice>
              <mc:Fallback>
                <p:oleObj name="Equation" r:id="rId8" imgW="3594100" imgH="1193800" progId="Equation.3">
                  <p:embed/>
                  <p:pic>
                    <p:nvPicPr>
                      <p:cNvPr id="1639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257800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/>
        </p:nvGraphicFramePr>
        <p:xfrm>
          <a:off x="4724400" y="4114800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Equation" r:id="rId10" imgW="2552700" imgH="241300" progId="Equation.3">
                  <p:embed/>
                </p:oleObj>
              </mc:Choice>
              <mc:Fallback>
                <p:oleObj name="Equation" r:id="rId10" imgW="2552700" imgH="241300" progId="Equation.3">
                  <p:embed/>
                  <p:pic>
                    <p:nvPicPr>
                      <p:cNvPr id="1639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14800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9"/>
          <p:cNvGraphicFramePr>
            <a:graphicFrameLocks/>
          </p:cNvGraphicFramePr>
          <p:nvPr/>
        </p:nvGraphicFramePr>
        <p:xfrm>
          <a:off x="152400" y="4114800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Worksheet" r:id="rId12" imgW="6115431" imgH="4458208" progId="Excel.Sheet.8">
                  <p:embed/>
                </p:oleObj>
              </mc:Choice>
              <mc:Fallback>
                <p:oleObj name="Worksheet" r:id="rId12" imgW="6115431" imgH="4458208" progId="Excel.Sheet.8">
                  <p:embed/>
                  <p:pic>
                    <p:nvPicPr>
                      <p:cNvPr id="16394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114800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021295"/>
              </p:ext>
            </p:extLst>
          </p:nvPr>
        </p:nvGraphicFramePr>
        <p:xfrm>
          <a:off x="4268788" y="2715418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Equation" r:id="rId14" imgW="583947" imgH="393529" progId="Equation.3">
                  <p:embed/>
                </p:oleObj>
              </mc:Choice>
              <mc:Fallback>
                <p:oleObj name="Equation" r:id="rId14" imgW="583947" imgH="393529" progId="Equation.3">
                  <p:embed/>
                  <p:pic>
                    <p:nvPicPr>
                      <p:cNvPr id="1639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2715418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005973"/>
              </p:ext>
            </p:extLst>
          </p:nvPr>
        </p:nvGraphicFramePr>
        <p:xfrm>
          <a:off x="110115" y="1838325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Equation" r:id="rId16" imgW="3314700" imgH="393700" progId="Equation.3">
                  <p:embed/>
                </p:oleObj>
              </mc:Choice>
              <mc:Fallback>
                <p:oleObj name="Equation" r:id="rId16" imgW="3314700" imgH="393700" progId="Equation.3">
                  <p:embed/>
                  <p:pic>
                    <p:nvPicPr>
                      <p:cNvPr id="1639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15" y="1838325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5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" y="546283"/>
            <a:ext cx="8139790" cy="8845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5" y="1578537"/>
            <a:ext cx="8695311" cy="18340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5" y="4374687"/>
            <a:ext cx="8324691" cy="83902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46036" y="1921164"/>
            <a:ext cx="1588655" cy="9698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630370" y="1801091"/>
            <a:ext cx="1968685" cy="10768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6201492" y="2890982"/>
            <a:ext cx="1409272" cy="1754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49600" y="3001818"/>
            <a:ext cx="572655" cy="1644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99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661150" y="6273224"/>
            <a:ext cx="2057400" cy="365125"/>
          </a:xfrm>
        </p:spPr>
        <p:txBody>
          <a:bodyPr/>
          <a:lstStyle/>
          <a:p>
            <a:fld id="{7E37359D-E4D5-4F39-B33F-F27A82F4509B}" type="slidenum">
              <a:rPr lang="zh-TW" altLang="en-US" smtClean="0"/>
              <a:t>71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4" y="738909"/>
            <a:ext cx="7458193" cy="280525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091709" y="794328"/>
            <a:ext cx="1579418" cy="397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229927" y="794328"/>
            <a:ext cx="1579418" cy="397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587259" y="1246910"/>
            <a:ext cx="533977" cy="18422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881418" y="1246910"/>
            <a:ext cx="459882" cy="18422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4" y="4271528"/>
            <a:ext cx="8527213" cy="16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3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0" y="1412760"/>
            <a:ext cx="8462390" cy="3536349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611418" y="1496291"/>
            <a:ext cx="1440873" cy="7850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5737513" y="3643746"/>
            <a:ext cx="921905" cy="785091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611418" y="10434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視為常數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3686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3" y="355024"/>
            <a:ext cx="6438149" cy="12543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25" y="1609403"/>
            <a:ext cx="7127652" cy="14450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07" y="2980796"/>
            <a:ext cx="3258193" cy="9997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25" y="4262243"/>
            <a:ext cx="7329163" cy="22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3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3" y="355024"/>
            <a:ext cx="6438149" cy="12543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98" y="1512214"/>
            <a:ext cx="3258193" cy="9997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658" y="1396989"/>
            <a:ext cx="3492197" cy="11149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01" y="2691653"/>
            <a:ext cx="7423649" cy="348496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46756" y="2964873"/>
            <a:ext cx="544945" cy="731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226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63" y="1716893"/>
            <a:ext cx="2317500" cy="748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50" y="1531546"/>
            <a:ext cx="2410200" cy="794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74" y="342546"/>
            <a:ext cx="6512176" cy="1189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3" y="2573063"/>
            <a:ext cx="8383797" cy="14886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63" y="4261643"/>
            <a:ext cx="6544126" cy="237521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193964" y="4061737"/>
            <a:ext cx="947799" cy="697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61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90" y="3832227"/>
            <a:ext cx="7230601" cy="1595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64" y="710225"/>
            <a:ext cx="6511092" cy="11888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277" y="2288163"/>
            <a:ext cx="2951741" cy="1080017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2826327" y="2096655"/>
            <a:ext cx="905164" cy="1735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419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5" y="1928536"/>
            <a:ext cx="8624111" cy="27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1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32518"/>
            <a:ext cx="8839066" cy="43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47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728" y="1065611"/>
            <a:ext cx="81880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Take the challenges hosted by the </a:t>
            </a:r>
            <a:r>
              <a:rPr lang="en-US" altLang="zh-TW" sz="2400" dirty="0" smtClean="0"/>
              <a:t>machine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learning </a:t>
            </a:r>
            <a:r>
              <a:rPr lang="en-US" altLang="zh-TW" sz="2400" dirty="0"/>
              <a:t>competition site </a:t>
            </a:r>
            <a:r>
              <a:rPr lang="en-US" altLang="zh-TW" sz="2400" dirty="0" err="1"/>
              <a:t>Kaggle</a:t>
            </a:r>
            <a:r>
              <a:rPr lang="en-US" altLang="zh-TW" sz="2400" dirty="0"/>
              <a:t> for example. </a:t>
            </a:r>
            <a:endParaRPr lang="en-US" altLang="zh-TW" sz="2400" dirty="0" smtClean="0"/>
          </a:p>
          <a:p>
            <a:r>
              <a:rPr lang="en-US" altLang="zh-TW" sz="2400" dirty="0" smtClean="0"/>
              <a:t>Among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 </a:t>
            </a:r>
            <a:r>
              <a:rPr lang="en-US" altLang="zh-TW" sz="2400" dirty="0"/>
              <a:t>29 challenge winning solutions </a:t>
            </a:r>
            <a:r>
              <a:rPr lang="en-US" altLang="zh-TW" sz="2400" dirty="0" smtClean="0"/>
              <a:t>published </a:t>
            </a:r>
            <a:r>
              <a:rPr lang="en-US" altLang="zh-TW" sz="2400" dirty="0"/>
              <a:t>at </a:t>
            </a:r>
            <a:r>
              <a:rPr lang="en-US" altLang="zh-TW" sz="2400" dirty="0" err="1" smtClean="0"/>
              <a:t>Kaggle‘s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blog </a:t>
            </a:r>
            <a:r>
              <a:rPr lang="en-US" altLang="zh-TW" sz="2400" dirty="0"/>
              <a:t>during 2015,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 </a:t>
            </a:r>
            <a:r>
              <a:rPr lang="en-US" altLang="zh-TW" sz="2400" dirty="0"/>
              <a:t>solutions used </a:t>
            </a:r>
            <a:r>
              <a:rPr lang="en-US" altLang="zh-TW" sz="2400" dirty="0" err="1"/>
              <a:t>XGBoost</a:t>
            </a:r>
            <a:r>
              <a:rPr lang="en-US" altLang="zh-TW" sz="2400" dirty="0"/>
              <a:t>. Among </a:t>
            </a:r>
            <a:r>
              <a:rPr lang="en-US" altLang="zh-TW" sz="2400" dirty="0" smtClean="0"/>
              <a:t>these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solutions</a:t>
            </a:r>
            <a:r>
              <a:rPr lang="en-US" altLang="zh-TW" sz="2400" dirty="0"/>
              <a:t>, eight solely used </a:t>
            </a:r>
            <a:r>
              <a:rPr lang="en-US" altLang="zh-TW" sz="2400" dirty="0" err="1"/>
              <a:t>XGBoost</a:t>
            </a:r>
            <a:r>
              <a:rPr lang="en-US" altLang="zh-TW" sz="2400" dirty="0"/>
              <a:t> to train the </a:t>
            </a:r>
            <a:r>
              <a:rPr lang="en-US" altLang="zh-TW" sz="2400" dirty="0" smtClean="0"/>
              <a:t>model,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while </a:t>
            </a:r>
            <a:r>
              <a:rPr lang="en-US" altLang="zh-TW" sz="2400" dirty="0"/>
              <a:t>most others combined </a:t>
            </a:r>
            <a:r>
              <a:rPr lang="en-US" altLang="zh-TW" sz="2400" dirty="0" err="1"/>
              <a:t>XGBoost</a:t>
            </a:r>
            <a:r>
              <a:rPr lang="en-US" altLang="zh-TW" sz="2400" dirty="0"/>
              <a:t> with neural nets in ensembles</a:t>
            </a:r>
            <a:r>
              <a:rPr lang="en-US" altLang="zh-TW" sz="2400" dirty="0" smtClean="0"/>
              <a:t>.</a:t>
            </a:r>
            <a:endParaRPr lang="en-US" altLang="zh-TW" sz="2400" dirty="0" smtClean="0"/>
          </a:p>
          <a:p>
            <a:r>
              <a:rPr lang="en-US" altLang="zh-TW" sz="2400" dirty="0" smtClean="0"/>
              <a:t>For </a:t>
            </a:r>
            <a:r>
              <a:rPr lang="en-US" altLang="zh-TW" sz="2400" dirty="0"/>
              <a:t>comparison, the second most popular </a:t>
            </a:r>
            <a:r>
              <a:rPr lang="en-US" altLang="zh-TW" sz="2400" dirty="0" smtClean="0"/>
              <a:t>method,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deep </a:t>
            </a:r>
            <a:r>
              <a:rPr lang="en-US" altLang="zh-TW" sz="2400" dirty="0"/>
              <a:t>neural nets, was used in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</a:t>
            </a:r>
            <a:r>
              <a:rPr lang="en-US" altLang="zh-TW" sz="2400" dirty="0"/>
              <a:t>solutions. 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The </a:t>
            </a:r>
            <a:r>
              <a:rPr lang="en-US" altLang="zh-TW" sz="2400" dirty="0" smtClean="0"/>
              <a:t>success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of </a:t>
            </a:r>
            <a:r>
              <a:rPr lang="en-US" altLang="zh-TW" sz="2400" dirty="0"/>
              <a:t>the system was also witnessed in </a:t>
            </a:r>
            <a:r>
              <a:rPr lang="en-US" altLang="zh-TW" sz="2400" dirty="0" err="1"/>
              <a:t>KDDCup</a:t>
            </a:r>
            <a:r>
              <a:rPr lang="en-US" altLang="zh-TW" sz="2400" dirty="0"/>
              <a:t> 2015, </a:t>
            </a:r>
            <a:r>
              <a:rPr lang="en-US" altLang="zh-TW" sz="2400" dirty="0" smtClean="0"/>
              <a:t>where</a:t>
            </a:r>
            <a:r>
              <a:rPr lang="zh-TW" altLang="en-US" sz="2400" dirty="0" smtClean="0"/>
              <a:t> </a:t>
            </a:r>
            <a:r>
              <a:rPr lang="en-US" altLang="zh-TW" sz="2400" dirty="0" err="1" smtClean="0"/>
              <a:t>XGBoost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was used by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winning team</a:t>
            </a:r>
            <a:r>
              <a:rPr lang="en-US" altLang="zh-TW" sz="2400" dirty="0"/>
              <a:t> in the </a:t>
            </a:r>
            <a:r>
              <a:rPr lang="en-US" altLang="zh-TW" sz="2400" dirty="0" smtClean="0"/>
              <a:t>top-10.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Moreover</a:t>
            </a:r>
            <a:r>
              <a:rPr lang="en-US" altLang="zh-TW" sz="2400" dirty="0"/>
              <a:t>, the winning teams reported that ensemble </a:t>
            </a:r>
            <a:r>
              <a:rPr lang="en-US" altLang="zh-TW" sz="2400" dirty="0" smtClean="0"/>
              <a:t>methods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outperform </a:t>
            </a:r>
            <a:r>
              <a:rPr lang="en-US" altLang="zh-TW" sz="2400" dirty="0"/>
              <a:t>a </a:t>
            </a:r>
            <a:r>
              <a:rPr lang="en-US" altLang="zh-TW" sz="2400" dirty="0" smtClean="0"/>
              <a:t>well-</a:t>
            </a:r>
            <a:r>
              <a:rPr lang="en-US" altLang="zh-TW" sz="2400" dirty="0" err="1" smtClean="0"/>
              <a:t>congured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XGBoost</a:t>
            </a:r>
            <a:r>
              <a:rPr lang="en-US" altLang="zh-TW" sz="2400" dirty="0"/>
              <a:t> by only a </a:t>
            </a:r>
            <a:r>
              <a:rPr lang="en-US" altLang="zh-TW" sz="2400" dirty="0" smtClean="0"/>
              <a:t>small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amount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4E6FC8D-C123-4B4B-B419-6C1D2B32ABD5}" type="slidenum">
              <a:rPr lang="en-US" altLang="zh-TW"/>
              <a:pPr eaLnBrk="1" hangingPunct="1"/>
              <a:t>8</a:t>
            </a:fld>
            <a:endParaRPr lang="en-US" altLang="zh-TW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Computing Information-Gain for Continuous-Valued Attributes</a:t>
            </a:r>
            <a:endParaRPr lang="en-US" altLang="zh-TW" i="1" smtClean="0">
              <a:solidFill>
                <a:srgbClr val="CC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2736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Let attribute A be a continuous-valued attribute</a:t>
            </a:r>
          </a:p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Must determine the </a:t>
            </a:r>
            <a:r>
              <a:rPr lang="en-US" altLang="zh-TW" sz="2400" i="1" smtClean="0">
                <a:solidFill>
                  <a:schemeClr val="hlink"/>
                </a:solidFill>
                <a:ea typeface="新細明體" panose="02020500000000000000" pitchFamily="18" charset="-120"/>
              </a:rPr>
              <a:t>best split point</a:t>
            </a:r>
            <a:r>
              <a:rPr lang="en-US" altLang="zh-TW" sz="2400" smtClean="0">
                <a:ea typeface="新細明體" panose="02020500000000000000" pitchFamily="18" charset="-120"/>
              </a:rPr>
              <a:t> for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Sort the value A in increasing order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Typically, the midpoint between each pair of adjacent values is considered as a possible </a:t>
            </a:r>
            <a:r>
              <a:rPr lang="en-US" altLang="zh-TW" sz="2400" i="1" smtClean="0">
                <a:ea typeface="新細明體" panose="02020500000000000000" pitchFamily="18" charset="-120"/>
              </a:rPr>
              <a:t>split point</a:t>
            </a:r>
          </a:p>
          <a:p>
            <a:pPr lvl="2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000" smtClean="0">
                <a:ea typeface="新細明體" panose="02020500000000000000" pitchFamily="18" charset="-120"/>
              </a:rPr>
              <a:t>(a</a:t>
            </a:r>
            <a:r>
              <a:rPr lang="en-US" altLang="zh-TW" sz="2000" baseline="-25000" smtClean="0">
                <a:ea typeface="新細明體" panose="02020500000000000000" pitchFamily="18" charset="-120"/>
              </a:rPr>
              <a:t>i</a:t>
            </a:r>
            <a:r>
              <a:rPr lang="en-US" altLang="zh-TW" sz="2000" smtClean="0">
                <a:ea typeface="新細明體" panose="02020500000000000000" pitchFamily="18" charset="-120"/>
              </a:rPr>
              <a:t>+a</a:t>
            </a:r>
            <a:r>
              <a:rPr lang="en-US" altLang="zh-TW" sz="2000" baseline="-25000" smtClean="0">
                <a:ea typeface="新細明體" panose="02020500000000000000" pitchFamily="18" charset="-120"/>
              </a:rPr>
              <a:t>i+1</a:t>
            </a:r>
            <a:r>
              <a:rPr lang="en-US" altLang="zh-TW" sz="2000" smtClean="0">
                <a:ea typeface="新細明體" panose="02020500000000000000" pitchFamily="18" charset="-120"/>
              </a:rPr>
              <a:t>)/2 is the midpoint between the values of a</a:t>
            </a:r>
            <a:r>
              <a:rPr lang="en-US" altLang="zh-TW" sz="2000" baseline="-25000" smtClean="0">
                <a:ea typeface="新細明體" panose="02020500000000000000" pitchFamily="18" charset="-120"/>
              </a:rPr>
              <a:t>i</a:t>
            </a:r>
            <a:r>
              <a:rPr lang="en-US" altLang="zh-TW" sz="2000" smtClean="0">
                <a:ea typeface="新細明體" panose="02020500000000000000" pitchFamily="18" charset="-120"/>
              </a:rPr>
              <a:t> and a</a:t>
            </a:r>
            <a:r>
              <a:rPr lang="en-US" altLang="zh-TW" sz="2000" baseline="-25000" smtClean="0">
                <a:ea typeface="新細明體" panose="02020500000000000000" pitchFamily="18" charset="-120"/>
              </a:rPr>
              <a:t>i+1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zh-TW" sz="2400" smtClean="0">
                <a:ea typeface="新細明體" panose="02020500000000000000" pitchFamily="18" charset="-120"/>
              </a:rPr>
              <a:t>The point with the </a:t>
            </a:r>
            <a:r>
              <a:rPr lang="en-US" altLang="zh-TW" sz="2400" i="1" smtClean="0">
                <a:ea typeface="新細明體" panose="02020500000000000000" pitchFamily="18" charset="-120"/>
              </a:rPr>
              <a:t>minimum expected information requirement</a:t>
            </a:r>
            <a:r>
              <a:rPr lang="en-US" altLang="zh-TW" sz="2400" smtClean="0">
                <a:ea typeface="新細明體" panose="02020500000000000000" pitchFamily="18" charset="-120"/>
              </a:rPr>
              <a:t> for A is selected as the split-point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zh-TW" sz="2400" smtClean="0">
                <a:ea typeface="新細明體" panose="02020500000000000000" pitchFamily="18" charset="-120"/>
              </a:rPr>
              <a:t>Split:</a:t>
            </a:r>
          </a:p>
          <a:p>
            <a:pPr lvl="1" eaLnBrk="1" hangingPunct="1">
              <a:lnSpc>
                <a:spcPct val="115000"/>
              </a:lnSpc>
            </a:pPr>
            <a:r>
              <a:rPr lang="en-US" altLang="zh-TW" sz="2400" smtClean="0">
                <a:ea typeface="新細明體" panose="02020500000000000000" pitchFamily="18" charset="-120"/>
              </a:rPr>
              <a:t>D1 is the set of tuples in D satisfying A ≤ split-point, and D2 is the set of tuples in D satisfying A &gt; split-point</a:t>
            </a:r>
          </a:p>
        </p:txBody>
      </p:sp>
    </p:spTree>
    <p:extLst>
      <p:ext uri="{BB962C8B-B14F-4D97-AF65-F5344CB8AC3E}">
        <p14:creationId xmlns:p14="http://schemas.microsoft.com/office/powerpoint/2010/main" val="32964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727" y="1166657"/>
            <a:ext cx="8160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/>
              <a:t>We </a:t>
            </a:r>
            <a:r>
              <a:rPr lang="en-US" altLang="zh-TW" sz="3200" dirty="0"/>
              <a:t>design and build a highly scalable end-to-end </a:t>
            </a:r>
            <a:r>
              <a:rPr lang="en-US" altLang="zh-TW" sz="3200" dirty="0" smtClean="0"/>
              <a:t>tree boosting </a:t>
            </a:r>
            <a:r>
              <a:rPr lang="en-US" altLang="zh-TW" sz="3200" dirty="0"/>
              <a:t>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/>
              <a:t>We </a:t>
            </a:r>
            <a:r>
              <a:rPr lang="en-US" altLang="zh-TW" sz="3200" dirty="0"/>
              <a:t>propose a theoretically </a:t>
            </a:r>
            <a:r>
              <a:rPr lang="en-US" altLang="zh-TW" sz="3200" dirty="0" smtClean="0"/>
              <a:t>justified </a:t>
            </a:r>
            <a:r>
              <a:rPr lang="en-US" altLang="zh-TW" sz="3200" dirty="0"/>
              <a:t>weighted </a:t>
            </a:r>
            <a:r>
              <a:rPr lang="en-US" altLang="zh-TW" sz="3200" dirty="0" smtClean="0"/>
              <a:t>quantile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sketch </a:t>
            </a:r>
            <a:r>
              <a:rPr lang="en-US" altLang="zh-TW" sz="3200" dirty="0"/>
              <a:t>for </a:t>
            </a:r>
            <a:r>
              <a:rPr lang="en-US" altLang="zh-TW" sz="3200" dirty="0" err="1" smtClean="0"/>
              <a:t>effcient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proposal calculation.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/>
              <a:t>We </a:t>
            </a:r>
            <a:r>
              <a:rPr lang="en-US" altLang="zh-TW" sz="3200" dirty="0"/>
              <a:t>introduce a novel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sparsity-aware algorithm</a:t>
            </a:r>
            <a:r>
              <a:rPr lang="en-US" altLang="zh-TW" sz="3200" dirty="0"/>
              <a:t> for </a:t>
            </a:r>
            <a:r>
              <a:rPr lang="en-US" altLang="zh-TW" sz="3200" dirty="0" smtClean="0"/>
              <a:t>parallel tree </a:t>
            </a:r>
            <a:r>
              <a:rPr lang="en-US" altLang="zh-TW" sz="3200" dirty="0"/>
              <a:t>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/>
              <a:t>We </a:t>
            </a:r>
            <a:r>
              <a:rPr lang="en-US" altLang="zh-TW" sz="3200" dirty="0"/>
              <a:t>propose an </a:t>
            </a:r>
            <a:r>
              <a:rPr lang="en-US" altLang="zh-TW" sz="3200" dirty="0" smtClean="0"/>
              <a:t>effective </a:t>
            </a:r>
            <a:r>
              <a:rPr lang="en-US" altLang="zh-TW" sz="3200" dirty="0"/>
              <a:t>cache-aware block </a:t>
            </a:r>
            <a:r>
              <a:rPr lang="en-US" altLang="zh-TW" sz="3200" dirty="0" smtClean="0"/>
              <a:t>structure for </a:t>
            </a:r>
            <a:r>
              <a:rPr lang="en-US" altLang="zh-TW" sz="3200" dirty="0"/>
              <a:t>out-of-core tree learning.</a:t>
            </a:r>
            <a:endParaRPr lang="zh-TW" altLang="en-US" sz="32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483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67" y="687363"/>
            <a:ext cx="8069378" cy="568572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772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" y="697354"/>
            <a:ext cx="7872977" cy="55556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478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14" y="783699"/>
            <a:ext cx="7829476" cy="566328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816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0" y="852008"/>
            <a:ext cx="8095726" cy="554879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798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7" y="674154"/>
            <a:ext cx="7951767" cy="53387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732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3" y="744072"/>
            <a:ext cx="8155931" cy="571214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47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7" y="627972"/>
            <a:ext cx="8125577" cy="570817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1634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73" y="825908"/>
            <a:ext cx="8105110" cy="53994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34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6" y="487381"/>
            <a:ext cx="8033360" cy="586723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99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7A99433-16D0-48DB-B9EC-2E5C1BBBD0D5}" type="slidenum">
              <a:rPr lang="en-US" altLang="zh-TW"/>
              <a:pPr eaLnBrk="1" hangingPunct="1"/>
              <a:t>9</a:t>
            </a:fld>
            <a:endParaRPr lang="en-US" altLang="zh-TW"/>
          </a:p>
        </p:txBody>
      </p:sp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Gain Ratio for Attribute Selection (C4.5)</a:t>
            </a:r>
            <a:endParaRPr lang="en-US" altLang="zh-TW" i="1" smtClean="0">
              <a:solidFill>
                <a:srgbClr val="CC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8436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458200" cy="51054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Information gain measure is biased towards attributes with a large number of values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C4.5 (a successor of ID3) uses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gain ratio 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to overcome the problem (normalization to information gain)</a:t>
            </a: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2400" dirty="0" err="1" smtClean="0">
                <a:ea typeface="新細明體" panose="02020500000000000000" pitchFamily="18" charset="-120"/>
              </a:rPr>
              <a:t>GainRatio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(A) = Gain(A)/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SplitInfo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(A)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Ex.</a:t>
            </a:r>
          </a:p>
          <a:p>
            <a:pPr lvl="1"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2400" dirty="0" err="1" smtClean="0">
                <a:ea typeface="新細明體" panose="02020500000000000000" pitchFamily="18" charset="-120"/>
              </a:rPr>
              <a:t>gain_ratio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(income) = 0.029/1.557 = 0.019</a:t>
            </a:r>
          </a:p>
          <a:p>
            <a:pPr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The attribute with the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maximum gain ratio 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is selected as the splitting attribute</a:t>
            </a:r>
          </a:p>
        </p:txBody>
      </p:sp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81200" y="2971800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4" imgW="2387600" imgH="457200" progId="Equation.3">
                  <p:embed/>
                </p:oleObj>
              </mc:Choice>
              <mc:Fallback>
                <p:oleObj name="Equation" r:id="rId4" imgW="2387600" imgH="457200" progId="Equation.3">
                  <p:embed/>
                  <p:pic>
                    <p:nvPicPr>
                      <p:cNvPr id="18437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971800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8" name="Picture 10" descr="8splitinf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64" y="4357255"/>
            <a:ext cx="79248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2360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6" y="616908"/>
            <a:ext cx="8338821" cy="58023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9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2" y="752017"/>
            <a:ext cx="8129750" cy="575038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9118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5" y="585008"/>
            <a:ext cx="7973050" cy="56957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4670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5" y="668135"/>
            <a:ext cx="8349503" cy="572342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62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0" y="680490"/>
            <a:ext cx="8377464" cy="559100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01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17" y="862317"/>
            <a:ext cx="8119330" cy="54461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23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3" y="484481"/>
            <a:ext cx="8373075" cy="59163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285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7" y="860708"/>
            <a:ext cx="7924197" cy="54292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470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7" y="624317"/>
            <a:ext cx="8127015" cy="588731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722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3" y="505317"/>
            <a:ext cx="8153223" cy="58400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96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2736</TotalTime>
  <Words>6103</Words>
  <Application>Microsoft Office PowerPoint</Application>
  <PresentationFormat>如螢幕大小 (4:3)</PresentationFormat>
  <Paragraphs>1115</Paragraphs>
  <Slides>158</Slides>
  <Notes>14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158</vt:i4>
      </vt:variant>
    </vt:vector>
  </HeadingPairs>
  <TitlesOfParts>
    <vt:vector size="173" baseType="lpstr">
      <vt:lpstr>等线</vt:lpstr>
      <vt:lpstr>Yu Gothic</vt:lpstr>
      <vt:lpstr>新細明體</vt:lpstr>
      <vt:lpstr>Arial</vt:lpstr>
      <vt:lpstr>Berlin Sans FB Demi</vt:lpstr>
      <vt:lpstr>Calibri</vt:lpstr>
      <vt:lpstr>Calibri Light</vt:lpstr>
      <vt:lpstr>Marlett</vt:lpstr>
      <vt:lpstr>Tahoma</vt:lpstr>
      <vt:lpstr>Times New Roman</vt:lpstr>
      <vt:lpstr>Wingdings</vt:lpstr>
      <vt:lpstr>Wingdings 2</vt:lpstr>
      <vt:lpstr>Office 佈景主題</vt:lpstr>
      <vt:lpstr>Worksheet</vt:lpstr>
      <vt:lpstr>Equation</vt:lpstr>
      <vt:lpstr>Tensorflow 人工智慧與 資訊安全應用實務課程</vt:lpstr>
      <vt:lpstr>Decision Tree : An Example</vt:lpstr>
      <vt:lpstr>Algorithm for Decision Tree Induction</vt:lpstr>
      <vt:lpstr>三大主題</vt:lpstr>
      <vt:lpstr>Brief Review of Entropy</vt:lpstr>
      <vt:lpstr>PowerPoint 簡報</vt:lpstr>
      <vt:lpstr>Attribute Selection: Information Gain</vt:lpstr>
      <vt:lpstr>Computing Information-Gain for Continuous-Valued Attributes</vt:lpstr>
      <vt:lpstr>Gain Ratio for Attribute Selection (C4.5)</vt:lpstr>
      <vt:lpstr>PowerPoint 簡報</vt:lpstr>
      <vt:lpstr>Gini Index (CART, IBM IntelligentMiner)</vt:lpstr>
      <vt:lpstr>Computation of Gini Index </vt:lpstr>
      <vt:lpstr>Comparing Attribute Selection Measures</vt:lpstr>
      <vt:lpstr>Other Attribute Selection Measures</vt:lpstr>
      <vt:lpstr>PowerPoint 簡報</vt:lpstr>
      <vt:lpstr>PowerPoint 簡報</vt:lpstr>
      <vt:lpstr>CART – Classification &amp; Regression Trees</vt:lpstr>
      <vt:lpstr>PowerPoint 簡報</vt:lpstr>
      <vt:lpstr>Overfitting and Tree Pruning(樹支修剪)</vt:lpstr>
      <vt:lpstr>Enhancements to Basic Decision Tree Induction 基本決策樹的加強版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https://www.cs.ubc.ca/~nando/540-2013/lectures.html</vt:lpstr>
      <vt:lpstr>Ensemble Methods 集成方法</vt:lpstr>
      <vt:lpstr>PowerPoint 簡報</vt:lpstr>
      <vt:lpstr>Ensemble Methods: Increasing the Accuracy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損失函數Loss Function</vt:lpstr>
      <vt:lpstr>PowerPoint 簡報</vt:lpstr>
      <vt:lpstr>PowerPoint 簡報</vt:lpstr>
      <vt:lpstr>PowerPoint 簡報</vt:lpstr>
      <vt:lpstr>如果損失函數Loss Function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[範例]Gradient Boosting on the Boston housing dataset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https://lightgbm.readthedocs.io/en/latest/pythonapi/lightgbm.LGBMRegressor.html#lightgbm.LGBMRegressor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CatBoostClassifier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Tree決策樹</dc:title>
  <dc:creator>KSU</dc:creator>
  <cp:lastModifiedBy>KSU</cp:lastModifiedBy>
  <cp:revision>34</cp:revision>
  <dcterms:created xsi:type="dcterms:W3CDTF">2019-09-23T15:38:22Z</dcterms:created>
  <dcterms:modified xsi:type="dcterms:W3CDTF">2019-10-19T02:18:30Z</dcterms:modified>
</cp:coreProperties>
</file>